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40"/>
  </p:notesMasterIdLst>
  <p:handoutMasterIdLst>
    <p:handoutMasterId r:id="rId41"/>
  </p:handoutMasterIdLst>
  <p:sldIdLst>
    <p:sldId id="503" r:id="rId2"/>
    <p:sldId id="276" r:id="rId3"/>
    <p:sldId id="353" r:id="rId4"/>
    <p:sldId id="690" r:id="rId5"/>
    <p:sldId id="691" r:id="rId6"/>
    <p:sldId id="610" r:id="rId7"/>
    <p:sldId id="688" r:id="rId8"/>
    <p:sldId id="689" r:id="rId9"/>
    <p:sldId id="663" r:id="rId10"/>
    <p:sldId id="671" r:id="rId11"/>
    <p:sldId id="677" r:id="rId12"/>
    <p:sldId id="674" r:id="rId13"/>
    <p:sldId id="675" r:id="rId14"/>
    <p:sldId id="676" r:id="rId15"/>
    <p:sldId id="664" r:id="rId16"/>
    <p:sldId id="678" r:id="rId17"/>
    <p:sldId id="665" r:id="rId18"/>
    <p:sldId id="679" r:id="rId19"/>
    <p:sldId id="673" r:id="rId20"/>
    <p:sldId id="666" r:id="rId21"/>
    <p:sldId id="667" r:id="rId22"/>
    <p:sldId id="668" r:id="rId23"/>
    <p:sldId id="639" r:id="rId24"/>
    <p:sldId id="684" r:id="rId25"/>
    <p:sldId id="685" r:id="rId26"/>
    <p:sldId id="686" r:id="rId27"/>
    <p:sldId id="680" r:id="rId28"/>
    <p:sldId id="692" r:id="rId29"/>
    <p:sldId id="687" r:id="rId30"/>
    <p:sldId id="693" r:id="rId31"/>
    <p:sldId id="694" r:id="rId32"/>
    <p:sldId id="695" r:id="rId33"/>
    <p:sldId id="697" r:id="rId34"/>
    <p:sldId id="696" r:id="rId35"/>
    <p:sldId id="698" r:id="rId36"/>
    <p:sldId id="633" r:id="rId37"/>
    <p:sldId id="504" r:id="rId38"/>
    <p:sldId id="505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Компютърни конфигурации" id="{66DCFE1F-60FD-44F2-BE82-706DDBC14898}">
          <p14:sldIdLst>
            <p14:sldId id="353"/>
            <p14:sldId id="690"/>
            <p14:sldId id="691"/>
          </p14:sldIdLst>
        </p14:section>
        <p14:section name="Основни хардуерни компоненти" id="{EB44CA50-B176-0C4C-B0D0-5459023C7783}">
          <p14:sldIdLst>
            <p14:sldId id="610"/>
            <p14:sldId id="688"/>
            <p14:sldId id="689"/>
            <p14:sldId id="663"/>
            <p14:sldId id="671"/>
            <p14:sldId id="677"/>
            <p14:sldId id="674"/>
            <p14:sldId id="675"/>
            <p14:sldId id="676"/>
            <p14:sldId id="664"/>
            <p14:sldId id="678"/>
            <p14:sldId id="665"/>
            <p14:sldId id="679"/>
            <p14:sldId id="673"/>
            <p14:sldId id="666"/>
            <p14:sldId id="667"/>
            <p14:sldId id="668"/>
          </p14:sldIdLst>
        </p14:section>
        <p14:section name="Периферни устройства" id="{C1DF9EB4-CE77-CA44-907B-BD32599A00F3}">
          <p14:sldIdLst>
            <p14:sldId id="639"/>
            <p14:sldId id="684"/>
            <p14:sldId id="685"/>
            <p14:sldId id="686"/>
          </p14:sldIdLst>
        </p14:section>
        <p14:section name="Пример&#13;" id="{84AE8ACC-8579-5941-B81E-E0775AEB5B07}">
          <p14:sldIdLst>
            <p14:sldId id="680"/>
            <p14:sldId id="692"/>
            <p14:sldId id="687"/>
            <p14:sldId id="693"/>
            <p14:sldId id="694"/>
            <p14:sldId id="695"/>
            <p14:sldId id="697"/>
            <p14:sldId id="696"/>
            <p14:sldId id="698"/>
          </p14:sldIdLst>
        </p14:section>
        <p14:section name="Заключение" id="{E19D07F1-86E2-47E9-B2AB-7ADC4F89DC12}">
          <p14:sldIdLst>
            <p14:sldId id="633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C" initials="P" lastIdx="8" clrIdx="0">
    <p:extLst>
      <p:ext uri="{19B8F6BF-5375-455C-9EA6-DF929625EA0E}">
        <p15:presenceInfo xmlns:p15="http://schemas.microsoft.com/office/powerpoint/2012/main" userId="PC" providerId="None"/>
      </p:ext>
    </p:extLst>
  </p:cmAuthor>
  <p:cmAuthor id="2" name="Mirela Damyanova" initials="MD" lastIdx="5" clrIdx="1">
    <p:extLst>
      <p:ext uri="{19B8F6BF-5375-455C-9EA6-DF929625EA0E}">
        <p15:presenceInfo xmlns:p15="http://schemas.microsoft.com/office/powerpoint/2012/main" userId="Mirela Damyanov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194"/>
    <a:srgbClr val="A6F9F9"/>
    <a:srgbClr val="FD9090"/>
    <a:srgbClr val="96FC98"/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–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–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6D9F66E-5EB9-4882-86FB-DCBF35E3C3E4}" styleName="Medium Style 4 –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A488322-F2BA-4B5B-9748-0D474271808F}" styleName="Medium Style 3 –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 autoAdjust="0"/>
    <p:restoredTop sz="95188" autoAdjust="0"/>
  </p:normalViewPr>
  <p:slideViewPr>
    <p:cSldViewPr showGuides="1">
      <p:cViewPr varScale="1">
        <p:scale>
          <a:sx n="83" d="100"/>
          <a:sy n="83" d="100"/>
        </p:scale>
        <p:origin x="224" y="760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29.03.25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jpg>
</file>

<file path=ppt/media/image25.jpg>
</file>

<file path=ppt/media/image26.jpg>
</file>

<file path=ppt/media/image27.pn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3/29/25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098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714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0341505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6383445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2413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2377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65F1CA9-65DC-416B-8882-B3A5E415CE67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43FAF785-0C8D-730E-8E59-68198DC82CE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89344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buClr>
                <a:schemeClr val="tx1"/>
              </a:buClr>
              <a:defRPr/>
            </a:lvl1pPr>
            <a:lvl2pPr latinLnBrk="0">
              <a:buClr>
                <a:schemeClr val="tx1"/>
              </a:buClr>
              <a:defRPr/>
            </a:lvl2pPr>
            <a:lvl3pPr latinLnBrk="0">
              <a:buClr>
                <a:schemeClr val="tx1"/>
              </a:buClr>
              <a:defRPr/>
            </a:lvl3pPr>
            <a:lvl4pPr latinLnBrk="0">
              <a:buClr>
                <a:schemeClr val="tx1"/>
              </a:buClr>
              <a:defRPr/>
            </a:lvl4pPr>
            <a:lvl5pPr latinLnBrk="0">
              <a:buClr>
                <a:schemeClr val="tx1"/>
              </a:buClr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hyperlink" Target="https://www.pic.bg/configurator" TargetMode="Externa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Софтуерни и хардуерни науки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Курс </a:t>
            </a:r>
            <a:r>
              <a:rPr lang="en-US" dirty="0"/>
              <a:t>"</a:t>
            </a:r>
            <a:r>
              <a:rPr lang="bg-BG" dirty="0"/>
              <a:t>Информационни технологии"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402942"/>
            <a:ext cx="11083636" cy="1306057"/>
          </a:xfrm>
        </p:spPr>
        <p:txBody>
          <a:bodyPr>
            <a:normAutofit fontScale="92500" lnSpcReduction="10000"/>
          </a:bodyPr>
          <a:lstStyle/>
          <a:p>
            <a:r>
              <a:rPr lang="bg-BG" sz="4400" dirty="0"/>
              <a:t>Въведение, основни хардуерни компоненти, периферни устройства</a:t>
            </a:r>
            <a:endParaRPr lang="bg-BG" sz="2000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971589"/>
          </a:xfrm>
        </p:spPr>
        <p:txBody>
          <a:bodyPr>
            <a:noAutofit/>
          </a:bodyPr>
          <a:lstStyle/>
          <a:p>
            <a:r>
              <a:rPr lang="bg-BG" sz="6000" dirty="0"/>
              <a:t>Компютърни конфигурации</a:t>
            </a:r>
            <a:endParaRPr lang="en-US" sz="6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C89CDB-9A69-7B24-74E6-10BF87DE1C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2403" y="3038128"/>
            <a:ext cx="1897168" cy="885072"/>
          </a:xfrm>
          <a:prstGeom prst="rect">
            <a:avLst/>
          </a:prstGeom>
        </p:spPr>
      </p:pic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1AE42BA-7AD1-FA8A-6A0C-535A156412E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40" b="1874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78D720-8EB2-D3D6-27AF-2A9429554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92571-9662-D33A-C7E9-C32FDDFC9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bg-BG" sz="3400" b="1" dirty="0">
                <a:solidFill>
                  <a:schemeClr val="bg1"/>
                </a:solidFill>
              </a:rPr>
              <a:t>Управляващо устройство </a:t>
            </a:r>
            <a:r>
              <a:rPr lang="en-US" sz="3400" b="1" dirty="0"/>
              <a:t>(CU </a:t>
            </a:r>
            <a:r>
              <a:rPr lang="en-GB" sz="3400" b="1" dirty="0"/>
              <a:t>–</a:t>
            </a:r>
            <a:r>
              <a:rPr lang="en-US" sz="3400" b="1" dirty="0"/>
              <a:t> Control Unit)</a:t>
            </a:r>
            <a:endParaRPr lang="bg-BG" sz="3400" b="1" dirty="0"/>
          </a:p>
          <a:p>
            <a:pPr lvl="1"/>
            <a:r>
              <a:rPr lang="bg-BG" b="1" dirty="0">
                <a:solidFill>
                  <a:schemeClr val="bg1"/>
                </a:solidFill>
              </a:rPr>
              <a:t>Координира</a:t>
            </a:r>
            <a:r>
              <a:rPr lang="bg-BG" dirty="0"/>
              <a:t> и </a:t>
            </a:r>
            <a:r>
              <a:rPr lang="bg-BG" b="1" dirty="0">
                <a:solidFill>
                  <a:schemeClr val="bg1"/>
                </a:solidFill>
              </a:rPr>
              <a:t>управлява</a:t>
            </a:r>
            <a:r>
              <a:rPr lang="bg-BG" dirty="0"/>
              <a:t> изпълнението на </a:t>
            </a:r>
            <a:r>
              <a:rPr lang="bg-BG" b="1" dirty="0"/>
              <a:t>инструкциите</a:t>
            </a:r>
            <a:r>
              <a:rPr lang="bg-BG" dirty="0"/>
              <a:t> в </a:t>
            </a:r>
            <a:r>
              <a:rPr lang="bg-BG" b="1" dirty="0"/>
              <a:t>процесора</a:t>
            </a:r>
          </a:p>
          <a:p>
            <a:pPr lvl="1"/>
            <a:r>
              <a:rPr lang="bg-BG" b="1" dirty="0">
                <a:solidFill>
                  <a:schemeClr val="bg1"/>
                </a:solidFill>
              </a:rPr>
              <a:t>Контролира</a:t>
            </a:r>
            <a:r>
              <a:rPr lang="bg-BG" dirty="0"/>
              <a:t> </a:t>
            </a:r>
            <a:r>
              <a:rPr lang="bg-BG" b="1" dirty="0"/>
              <a:t>потока от данни </a:t>
            </a:r>
            <a:r>
              <a:rPr lang="bg-BG" dirty="0"/>
              <a:t>между различните </a:t>
            </a:r>
            <a:r>
              <a:rPr lang="bg-BG" b="1" dirty="0"/>
              <a:t>компоненти</a:t>
            </a:r>
            <a:r>
              <a:rPr lang="bg-BG" dirty="0"/>
              <a:t> на </a:t>
            </a:r>
            <a:r>
              <a:rPr lang="bg-BG" b="1" dirty="0"/>
              <a:t>процесора</a:t>
            </a:r>
          </a:p>
          <a:p>
            <a:r>
              <a:rPr lang="bg-BG" sz="3400" b="1" dirty="0">
                <a:solidFill>
                  <a:schemeClr val="bg1"/>
                </a:solidFill>
              </a:rPr>
              <a:t>Аритметично-логическо устройство </a:t>
            </a:r>
            <a:r>
              <a:rPr lang="en-US" sz="3400" b="1" dirty="0"/>
              <a:t>(ALU </a:t>
            </a:r>
            <a:r>
              <a:rPr lang="en-GB" sz="3400" b="1" dirty="0"/>
              <a:t>–</a:t>
            </a:r>
            <a:r>
              <a:rPr lang="en-US" sz="3400" b="1" dirty="0"/>
              <a:t> Arithmetic Logical Unit)</a:t>
            </a:r>
            <a:endParaRPr lang="bg-BG" sz="3400" b="1" dirty="0"/>
          </a:p>
          <a:p>
            <a:pPr lvl="1"/>
            <a:r>
              <a:rPr lang="bg-BG" dirty="0"/>
              <a:t>Извършва основни </a:t>
            </a:r>
            <a:r>
              <a:rPr lang="bg-BG" b="1" dirty="0">
                <a:solidFill>
                  <a:schemeClr val="bg1"/>
                </a:solidFill>
              </a:rPr>
              <a:t>аритметични</a:t>
            </a:r>
            <a:r>
              <a:rPr lang="bg-BG" dirty="0"/>
              <a:t> и </a:t>
            </a:r>
            <a:r>
              <a:rPr lang="bg-BG" b="1" dirty="0">
                <a:solidFill>
                  <a:schemeClr val="bg1"/>
                </a:solidFill>
              </a:rPr>
              <a:t>логически</a:t>
            </a:r>
            <a:r>
              <a:rPr lang="bg-BG" dirty="0"/>
              <a:t> </a:t>
            </a:r>
            <a:r>
              <a:rPr lang="bg-BG" b="1" dirty="0"/>
              <a:t>операции</a:t>
            </a:r>
          </a:p>
          <a:p>
            <a:pPr lvl="1"/>
            <a:r>
              <a:rPr lang="bg-BG" dirty="0"/>
              <a:t>Отговаря за </a:t>
            </a:r>
            <a:r>
              <a:rPr lang="bg-BG" b="1" dirty="0">
                <a:solidFill>
                  <a:schemeClr val="bg1"/>
                </a:solidFill>
              </a:rPr>
              <a:t>обработката</a:t>
            </a:r>
            <a:r>
              <a:rPr lang="bg-BG" dirty="0"/>
              <a:t> на </a:t>
            </a:r>
            <a:r>
              <a:rPr lang="bg-BG" b="1" dirty="0"/>
              <a:t>числови</a:t>
            </a:r>
            <a:r>
              <a:rPr lang="bg-BG" dirty="0"/>
              <a:t> и </a:t>
            </a:r>
            <a:r>
              <a:rPr lang="bg-BG" b="1" dirty="0"/>
              <a:t>логически</a:t>
            </a:r>
            <a:r>
              <a:rPr lang="bg-BG" dirty="0"/>
              <a:t> </a:t>
            </a:r>
            <a:r>
              <a:rPr lang="bg-BG" b="1" dirty="0"/>
              <a:t>данни</a:t>
            </a:r>
          </a:p>
          <a:p>
            <a:pPr lvl="2"/>
            <a:endParaRPr lang="bg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EAF6F0-738B-9AF0-C76E-EE41BF297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компоненти на процесора</a:t>
            </a:r>
            <a:r>
              <a:rPr lang="en-US" dirty="0"/>
              <a:t> (1)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2879276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78D720-8EB2-D3D6-27AF-2A9429554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92571-9662-D33A-C7E9-C32FDDFC9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Шина</a:t>
            </a:r>
            <a:r>
              <a:rPr lang="bg-BG" b="1" dirty="0"/>
              <a:t> </a:t>
            </a:r>
            <a:r>
              <a:rPr lang="en-US" b="1" dirty="0"/>
              <a:t>(Bus)</a:t>
            </a:r>
          </a:p>
          <a:p>
            <a:pPr lvl="1"/>
            <a:r>
              <a:rPr lang="bg-BG" b="1" dirty="0">
                <a:solidFill>
                  <a:schemeClr val="bg1"/>
                </a:solidFill>
              </a:rPr>
              <a:t>Комуникационният канал</a:t>
            </a:r>
            <a:r>
              <a:rPr lang="bg-BG" dirty="0"/>
              <a:t>, по който </a:t>
            </a:r>
            <a:r>
              <a:rPr lang="bg-BG" b="1" dirty="0"/>
              <a:t>данните</a:t>
            </a:r>
            <a:r>
              <a:rPr lang="bg-BG" dirty="0"/>
              <a:t> се </a:t>
            </a:r>
            <a:r>
              <a:rPr lang="bg-BG" b="1" dirty="0">
                <a:solidFill>
                  <a:schemeClr val="bg1"/>
                </a:solidFill>
              </a:rPr>
              <a:t>пренасят</a:t>
            </a:r>
            <a:r>
              <a:rPr lang="bg-BG" dirty="0"/>
              <a:t> между </a:t>
            </a:r>
            <a:r>
              <a:rPr lang="bg-BG" b="1" dirty="0"/>
              <a:t>процесора</a:t>
            </a:r>
            <a:r>
              <a:rPr lang="bg-BG" dirty="0"/>
              <a:t> и останалите </a:t>
            </a:r>
            <a:r>
              <a:rPr lang="bg-BG" b="1" dirty="0"/>
              <a:t>компоненти</a:t>
            </a:r>
            <a:r>
              <a:rPr lang="bg-BG" dirty="0"/>
              <a:t> на </a:t>
            </a:r>
            <a:r>
              <a:rPr lang="bg-BG" b="1" dirty="0"/>
              <a:t>компютъра</a:t>
            </a:r>
          </a:p>
          <a:p>
            <a:pPr lvl="1"/>
            <a:r>
              <a:rPr lang="bg-BG" dirty="0"/>
              <a:t>Влияе върху </a:t>
            </a:r>
            <a:r>
              <a:rPr lang="bg-BG" b="1" dirty="0"/>
              <a:t>скоростта</a:t>
            </a:r>
            <a:r>
              <a:rPr lang="bg-BG" dirty="0"/>
              <a:t> на </a:t>
            </a:r>
            <a:r>
              <a:rPr lang="bg-BG" b="1" dirty="0"/>
              <a:t>обмен на данни</a:t>
            </a:r>
          </a:p>
          <a:p>
            <a:pPr lvl="2"/>
            <a:endParaRPr lang="bg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EAF6F0-738B-9AF0-C76E-EE41BF297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компоненти на процесора </a:t>
            </a:r>
            <a:r>
              <a:rPr lang="en-US" dirty="0"/>
              <a:t>(2)</a:t>
            </a:r>
            <a:endParaRPr lang="en-BG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F212CB0-C031-7D81-84A1-ADD63F8BF8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2912" y="3935306"/>
            <a:ext cx="2826176" cy="2720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54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78D720-8EB2-D3D6-27AF-2A9429554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92571-9662-D33A-C7E9-C32FDDFC9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576090" cy="5528766"/>
          </a:xfrm>
        </p:spPr>
        <p:txBody>
          <a:bodyPr>
            <a:normAutofit fontScale="92500" lnSpcReduction="20000"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Тип</a:t>
            </a:r>
            <a:endParaRPr lang="en-US" b="1" dirty="0">
              <a:solidFill>
                <a:schemeClr val="bg1"/>
              </a:solidFill>
            </a:endParaRPr>
          </a:p>
          <a:p>
            <a:pPr lvl="1"/>
            <a:r>
              <a:rPr lang="bg-BG" dirty="0"/>
              <a:t>Определя </a:t>
            </a:r>
            <a:r>
              <a:rPr lang="bg-BG" b="1" dirty="0">
                <a:solidFill>
                  <a:schemeClr val="bg1"/>
                </a:solidFill>
              </a:rPr>
              <a:t>архитектурата</a:t>
            </a:r>
            <a:r>
              <a:rPr lang="bg-BG" dirty="0"/>
              <a:t> на </a:t>
            </a:r>
            <a:r>
              <a:rPr lang="bg-BG" b="1" dirty="0"/>
              <a:t>процесора</a:t>
            </a:r>
            <a:r>
              <a:rPr lang="bg-BG" dirty="0"/>
              <a:t> </a:t>
            </a:r>
            <a:r>
              <a:rPr lang="en-US" dirty="0"/>
              <a:t>(x86, x86-64, ARM)</a:t>
            </a:r>
          </a:p>
          <a:p>
            <a:pPr lvl="1"/>
            <a:r>
              <a:rPr lang="bg-BG" dirty="0"/>
              <a:t>Зависи от </a:t>
            </a:r>
            <a:r>
              <a:rPr lang="bg-BG" b="1" dirty="0"/>
              <a:t>производителя</a:t>
            </a:r>
            <a:r>
              <a:rPr lang="bg-BG" dirty="0"/>
              <a:t> </a:t>
            </a:r>
            <a:r>
              <a:rPr lang="en-US" dirty="0"/>
              <a:t>(Intel, AMD, Apple, Qualcomm)</a:t>
            </a:r>
            <a:endParaRPr lang="bg-BG" dirty="0"/>
          </a:p>
          <a:p>
            <a:r>
              <a:rPr lang="bg-BG" b="1" dirty="0">
                <a:solidFill>
                  <a:schemeClr val="bg1"/>
                </a:solidFill>
              </a:rPr>
              <a:t>Тактова честота </a:t>
            </a:r>
            <a:r>
              <a:rPr lang="en-US" b="1" dirty="0"/>
              <a:t>(Clock Speed)</a:t>
            </a:r>
          </a:p>
          <a:p>
            <a:pPr lvl="1"/>
            <a:r>
              <a:rPr lang="bg-BG" dirty="0"/>
              <a:t>Измерва се в </a:t>
            </a:r>
            <a:r>
              <a:rPr lang="bg-BG" b="1" dirty="0"/>
              <a:t>гигахерци</a:t>
            </a:r>
            <a:r>
              <a:rPr lang="bg-BG" dirty="0"/>
              <a:t> </a:t>
            </a:r>
            <a:r>
              <a:rPr lang="en-US" dirty="0"/>
              <a:t>(GHz) </a:t>
            </a:r>
            <a:r>
              <a:rPr lang="bg-BG" dirty="0"/>
              <a:t>и определя </a:t>
            </a:r>
            <a:r>
              <a:rPr lang="bg-BG" b="1" dirty="0">
                <a:solidFill>
                  <a:schemeClr val="bg1"/>
                </a:solidFill>
              </a:rPr>
              <a:t>колко операции </a:t>
            </a:r>
            <a:r>
              <a:rPr lang="bg-BG" dirty="0"/>
              <a:t>може да изпълнява </a:t>
            </a:r>
            <a:r>
              <a:rPr lang="bg-BG" b="1" dirty="0"/>
              <a:t>процесорът</a:t>
            </a:r>
            <a:r>
              <a:rPr lang="bg-BG" dirty="0"/>
              <a:t> в </a:t>
            </a:r>
            <a:r>
              <a:rPr lang="bg-BG" b="1" dirty="0">
                <a:solidFill>
                  <a:schemeClr val="bg1"/>
                </a:solidFill>
              </a:rPr>
              <a:t>секунда</a:t>
            </a:r>
          </a:p>
          <a:p>
            <a:pPr lvl="1"/>
            <a:r>
              <a:rPr lang="bg-BG" b="1" dirty="0"/>
              <a:t>По-високата </a:t>
            </a:r>
            <a:r>
              <a:rPr lang="bg-BG" b="1" dirty="0">
                <a:solidFill>
                  <a:schemeClr val="bg1"/>
                </a:solidFill>
              </a:rPr>
              <a:t>честота</a:t>
            </a:r>
            <a:r>
              <a:rPr lang="bg-BG" b="1" dirty="0"/>
              <a:t> </a:t>
            </a:r>
            <a:r>
              <a:rPr lang="bg-BG" dirty="0"/>
              <a:t>означава </a:t>
            </a:r>
            <a:r>
              <a:rPr lang="bg-BG" b="1" dirty="0"/>
              <a:t>по-бърза </a:t>
            </a:r>
            <a:r>
              <a:rPr lang="bg-BG" b="1" dirty="0">
                <a:solidFill>
                  <a:schemeClr val="bg1"/>
                </a:solidFill>
              </a:rPr>
              <a:t>обработка на данни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EAF6F0-738B-9AF0-C76E-EE41BF297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2" y="133109"/>
            <a:ext cx="10270594" cy="882654"/>
          </a:xfrm>
        </p:spPr>
        <p:txBody>
          <a:bodyPr/>
          <a:lstStyle/>
          <a:p>
            <a:r>
              <a:rPr lang="bg-BG" dirty="0"/>
              <a:t>Характеристики на процесора (</a:t>
            </a:r>
            <a:r>
              <a:rPr lang="en-US" dirty="0"/>
              <a:t>1)</a:t>
            </a:r>
            <a:endParaRPr lang="en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D64F04-CB34-6741-F887-B4136E90F8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261" y="1289532"/>
            <a:ext cx="3975000" cy="264585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FB0F2F-383F-2B78-D971-DEEB7A15F4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261" y="4009641"/>
            <a:ext cx="3975000" cy="2645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77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78D720-8EB2-D3D6-27AF-2A9429554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92571-9662-D33A-C7E9-C32FDDFC9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Кеш памет </a:t>
            </a:r>
            <a:r>
              <a:rPr lang="en-US" b="1" dirty="0"/>
              <a:t>(Cache Memory)</a:t>
            </a:r>
          </a:p>
          <a:p>
            <a:pPr lvl="1"/>
            <a:r>
              <a:rPr lang="bg-BG" b="1" dirty="0">
                <a:solidFill>
                  <a:schemeClr val="bg1"/>
                </a:solidFill>
              </a:rPr>
              <a:t>Вградена високоскоростна памет </a:t>
            </a:r>
            <a:r>
              <a:rPr lang="bg-BG" dirty="0"/>
              <a:t>в </a:t>
            </a:r>
            <a:r>
              <a:rPr lang="bg-BG" b="1" dirty="0"/>
              <a:t>процесора</a:t>
            </a:r>
            <a:r>
              <a:rPr lang="bg-BG" dirty="0"/>
              <a:t> за </a:t>
            </a:r>
            <a:r>
              <a:rPr lang="bg-BG" b="1" dirty="0"/>
              <a:t>бърз достъп</a:t>
            </a:r>
            <a:r>
              <a:rPr lang="bg-BG" dirty="0"/>
              <a:t> до често използвани </a:t>
            </a:r>
            <a:r>
              <a:rPr lang="bg-BG" b="1" dirty="0"/>
              <a:t>данни</a:t>
            </a:r>
          </a:p>
          <a:p>
            <a:pPr lvl="1"/>
            <a:r>
              <a:rPr lang="bg-BG" dirty="0"/>
              <a:t>Разделя се на </a:t>
            </a:r>
            <a:r>
              <a:rPr lang="bg-BG" b="1" dirty="0"/>
              <a:t>нива</a:t>
            </a:r>
            <a:r>
              <a:rPr lang="bg-BG" dirty="0"/>
              <a:t>: </a:t>
            </a:r>
            <a:r>
              <a:rPr lang="en-GB" b="1" dirty="0"/>
              <a:t>L1</a:t>
            </a:r>
            <a:r>
              <a:rPr lang="en-GB" dirty="0"/>
              <a:t> (</a:t>
            </a:r>
            <a:r>
              <a:rPr lang="bg-BG" dirty="0"/>
              <a:t>най-бърза, но малка), </a:t>
            </a:r>
            <a:r>
              <a:rPr lang="en-GB" b="1" dirty="0"/>
              <a:t>L2</a:t>
            </a:r>
            <a:r>
              <a:rPr lang="en-GB" dirty="0"/>
              <a:t> (</a:t>
            </a:r>
            <a:r>
              <a:rPr lang="bg-BG" dirty="0"/>
              <a:t>по-голяма), </a:t>
            </a:r>
            <a:r>
              <a:rPr lang="en-GB" b="1" dirty="0"/>
              <a:t>L3</a:t>
            </a:r>
            <a:r>
              <a:rPr lang="en-GB" dirty="0"/>
              <a:t> (</a:t>
            </a:r>
            <a:r>
              <a:rPr lang="bg-BG" dirty="0"/>
              <a:t>най-бавна, но най-голяма)</a:t>
            </a:r>
          </a:p>
          <a:p>
            <a:r>
              <a:rPr lang="bg-BG" b="1" dirty="0">
                <a:solidFill>
                  <a:schemeClr val="bg1"/>
                </a:solidFill>
              </a:rPr>
              <a:t>Разрядност</a:t>
            </a:r>
            <a:r>
              <a:rPr lang="en-US" b="1" dirty="0"/>
              <a:t> (Bit-width)</a:t>
            </a:r>
          </a:p>
          <a:p>
            <a:pPr lvl="1"/>
            <a:r>
              <a:rPr lang="bg-BG" dirty="0"/>
              <a:t>Определя колко </a:t>
            </a:r>
            <a:r>
              <a:rPr lang="bg-BG" b="1" dirty="0">
                <a:solidFill>
                  <a:schemeClr val="bg1"/>
                </a:solidFill>
              </a:rPr>
              <a:t>битова</a:t>
            </a:r>
            <a:r>
              <a:rPr lang="bg-BG" dirty="0"/>
              <a:t> е </a:t>
            </a:r>
            <a:r>
              <a:rPr lang="bg-BG" b="1" dirty="0"/>
              <a:t>обработката на данните</a:t>
            </a:r>
            <a:r>
              <a:rPr lang="bg-BG" dirty="0"/>
              <a:t> (32-</a:t>
            </a:r>
            <a:r>
              <a:rPr lang="en-GB" dirty="0"/>
              <a:t>bit </a:t>
            </a:r>
            <a:r>
              <a:rPr lang="bg-BG" dirty="0"/>
              <a:t>или 64-</a:t>
            </a:r>
            <a:r>
              <a:rPr lang="en-GB" dirty="0"/>
              <a:t>bit)</a:t>
            </a:r>
          </a:p>
          <a:p>
            <a:pPr lvl="1"/>
            <a:r>
              <a:rPr lang="bg-BG" dirty="0"/>
              <a:t>Повечето съвременни процесори са </a:t>
            </a:r>
            <a:r>
              <a:rPr lang="bg-BG" b="1" dirty="0"/>
              <a:t>64-битови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EAF6F0-738B-9AF0-C76E-EE41BF297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2" y="133109"/>
            <a:ext cx="10270594" cy="882654"/>
          </a:xfrm>
        </p:spPr>
        <p:txBody>
          <a:bodyPr/>
          <a:lstStyle/>
          <a:p>
            <a:r>
              <a:rPr lang="bg-BG" dirty="0"/>
              <a:t>Характеристики на процесора</a:t>
            </a:r>
            <a:r>
              <a:rPr lang="en-US" dirty="0"/>
              <a:t> (2)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2506803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78D720-8EB2-D3D6-27AF-2A9429554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92571-9662-D33A-C7E9-C32FDDFC9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Брой ядра </a:t>
            </a:r>
            <a:r>
              <a:rPr lang="en-US" b="1" dirty="0"/>
              <a:t>(Cores)</a:t>
            </a:r>
          </a:p>
          <a:p>
            <a:pPr lvl="1"/>
            <a:r>
              <a:rPr lang="bg-BG" b="1" dirty="0"/>
              <a:t>Съвременните процесори </a:t>
            </a:r>
            <a:r>
              <a:rPr lang="bg-BG" dirty="0"/>
              <a:t>имат </a:t>
            </a:r>
            <a:r>
              <a:rPr lang="bg-BG" b="1" dirty="0">
                <a:solidFill>
                  <a:schemeClr val="bg1"/>
                </a:solidFill>
              </a:rPr>
              <a:t>множество ядра</a:t>
            </a:r>
            <a:r>
              <a:rPr lang="bg-BG" dirty="0"/>
              <a:t>, което подобрява </a:t>
            </a:r>
            <a:r>
              <a:rPr lang="bg-BG" b="1" dirty="0"/>
              <a:t>многозадачността</a:t>
            </a:r>
            <a:r>
              <a:rPr lang="bg-BG" dirty="0"/>
              <a:t> и </a:t>
            </a:r>
            <a:r>
              <a:rPr lang="bg-BG" b="1" dirty="0"/>
              <a:t>производителността</a:t>
            </a:r>
          </a:p>
          <a:p>
            <a:pPr lvl="1"/>
            <a:r>
              <a:rPr lang="bg-BG" b="1" dirty="0"/>
              <a:t>Едноядрен процесор </a:t>
            </a:r>
            <a:r>
              <a:rPr lang="bg-BG" dirty="0"/>
              <a:t>обработва само </a:t>
            </a:r>
            <a:r>
              <a:rPr lang="bg-BG" b="1" dirty="0">
                <a:solidFill>
                  <a:schemeClr val="bg1"/>
                </a:solidFill>
              </a:rPr>
              <a:t>една задача </a:t>
            </a:r>
            <a:r>
              <a:rPr lang="bg-BG" b="1" dirty="0"/>
              <a:t>наведнъж</a:t>
            </a:r>
          </a:p>
          <a:p>
            <a:pPr lvl="1"/>
            <a:r>
              <a:rPr lang="bg-BG" b="1" dirty="0"/>
              <a:t>Многоядрен процесор</a:t>
            </a:r>
            <a:r>
              <a:rPr lang="bg-BG" dirty="0"/>
              <a:t> (</a:t>
            </a:r>
            <a:r>
              <a:rPr lang="en-GB" b="1" dirty="0"/>
              <a:t>Multi-core</a:t>
            </a:r>
            <a:r>
              <a:rPr lang="en-GB" dirty="0"/>
              <a:t>) </a:t>
            </a:r>
            <a:r>
              <a:rPr lang="bg-BG" dirty="0"/>
              <a:t>може да обработва </a:t>
            </a:r>
            <a:r>
              <a:rPr lang="bg-BG" b="1" dirty="0">
                <a:solidFill>
                  <a:schemeClr val="bg1"/>
                </a:solidFill>
              </a:rPr>
              <a:t>няколко задачи </a:t>
            </a:r>
            <a:r>
              <a:rPr lang="bg-BG" b="1" dirty="0"/>
              <a:t>едновременно</a:t>
            </a:r>
          </a:p>
          <a:p>
            <a:pPr lvl="1"/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EAF6F0-738B-9AF0-C76E-EE41BF297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2" y="133109"/>
            <a:ext cx="10270594" cy="882654"/>
          </a:xfrm>
        </p:spPr>
        <p:txBody>
          <a:bodyPr/>
          <a:lstStyle/>
          <a:p>
            <a:r>
              <a:rPr lang="bg-BG" dirty="0"/>
              <a:t>Характеристики на процесора</a:t>
            </a:r>
            <a:r>
              <a:rPr lang="en-US" dirty="0"/>
              <a:t> (3)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1368232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C15B79-D01C-1E20-2F3D-3AA29ABEEA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47771F-673D-69F1-264C-316A9CBE83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8065598" cy="5528766"/>
          </a:xfrm>
        </p:spPr>
        <p:txBody>
          <a:bodyPr>
            <a:normAutofit fontScale="92500" lnSpcReduction="10000"/>
          </a:bodyPr>
          <a:lstStyle/>
          <a:p>
            <a:r>
              <a:rPr lang="en-US" sz="3400" b="1" dirty="0">
                <a:solidFill>
                  <a:schemeClr val="bg1"/>
                </a:solidFill>
              </a:rPr>
              <a:t>HDD</a:t>
            </a:r>
            <a:r>
              <a:rPr lang="en-US" sz="3400" b="1" dirty="0"/>
              <a:t> (Hard Disk Drive) </a:t>
            </a:r>
            <a:r>
              <a:rPr lang="en-GB" sz="3400" b="1" dirty="0"/>
              <a:t>–</a:t>
            </a:r>
            <a:r>
              <a:rPr lang="en-US" sz="3400" b="1" dirty="0"/>
              <a:t> </a:t>
            </a:r>
            <a:r>
              <a:rPr lang="bg-BG" sz="3400" b="1" dirty="0"/>
              <a:t>механичен диск</a:t>
            </a:r>
          </a:p>
          <a:p>
            <a:pPr lvl="1"/>
            <a:r>
              <a:rPr lang="bg-BG" dirty="0"/>
              <a:t>Използва </a:t>
            </a:r>
            <a:r>
              <a:rPr lang="bg-BG" b="1" dirty="0"/>
              <a:t>въртящи се </a:t>
            </a:r>
            <a:r>
              <a:rPr lang="bg-BG" b="1" dirty="0">
                <a:solidFill>
                  <a:schemeClr val="bg1"/>
                </a:solidFill>
              </a:rPr>
              <a:t>магнитни плочи </a:t>
            </a:r>
            <a:r>
              <a:rPr lang="bg-BG" dirty="0"/>
              <a:t>и </a:t>
            </a:r>
            <a:r>
              <a:rPr lang="bg-BG" b="1" dirty="0">
                <a:solidFill>
                  <a:schemeClr val="bg1"/>
                </a:solidFill>
              </a:rPr>
              <a:t>четяща глава</a:t>
            </a:r>
          </a:p>
          <a:p>
            <a:pPr lvl="1"/>
            <a:r>
              <a:rPr lang="bg-BG" dirty="0"/>
              <a:t>Подходящ за </a:t>
            </a:r>
            <a:r>
              <a:rPr lang="bg-BG" b="1" dirty="0"/>
              <a:t>масово съхранение </a:t>
            </a:r>
            <a:r>
              <a:rPr lang="bg-BG" dirty="0"/>
              <a:t>на </a:t>
            </a:r>
            <a:r>
              <a:rPr lang="bg-BG" b="1" dirty="0">
                <a:solidFill>
                  <a:schemeClr val="bg1"/>
                </a:solidFill>
              </a:rPr>
              <a:t>големи файлове </a:t>
            </a:r>
            <a:r>
              <a:rPr lang="en-US" dirty="0"/>
              <a:t>(</a:t>
            </a:r>
            <a:r>
              <a:rPr lang="bg-BG" dirty="0"/>
              <a:t>филми, архиви, игри</a:t>
            </a:r>
            <a:r>
              <a:rPr lang="en-US" dirty="0"/>
              <a:t>)</a:t>
            </a:r>
            <a:endParaRPr lang="en-BG" dirty="0"/>
          </a:p>
          <a:p>
            <a:r>
              <a:rPr lang="en-BG" sz="3400" b="1" dirty="0">
                <a:solidFill>
                  <a:schemeClr val="bg1"/>
                </a:solidFill>
              </a:rPr>
              <a:t>SSD</a:t>
            </a:r>
            <a:r>
              <a:rPr lang="en-BG" sz="3400" b="1" dirty="0"/>
              <a:t> </a:t>
            </a:r>
            <a:r>
              <a:rPr lang="bg-BG" sz="3400" b="1" dirty="0"/>
              <a:t>(</a:t>
            </a:r>
            <a:r>
              <a:rPr lang="en-US" sz="3400" b="1" dirty="0"/>
              <a:t>Solid Disk Drive) </a:t>
            </a:r>
            <a:r>
              <a:rPr lang="en-GB" sz="3400" b="1" dirty="0"/>
              <a:t>–</a:t>
            </a:r>
            <a:r>
              <a:rPr lang="en-US" sz="3400" b="1" dirty="0"/>
              <a:t> </a:t>
            </a:r>
            <a:r>
              <a:rPr lang="bg-BG" sz="3400" b="1" dirty="0"/>
              <a:t>полупроводников диск</a:t>
            </a:r>
            <a:r>
              <a:rPr lang="bg-BG" dirty="0"/>
              <a:t>	</a:t>
            </a:r>
          </a:p>
          <a:p>
            <a:pPr lvl="1"/>
            <a:r>
              <a:rPr lang="bg-BG" dirty="0"/>
              <a:t>Използва </a:t>
            </a:r>
            <a:r>
              <a:rPr lang="bg-BG" b="1" dirty="0"/>
              <a:t>взаимно свързани </a:t>
            </a:r>
            <a:r>
              <a:rPr lang="bg-BG" b="1" dirty="0">
                <a:solidFill>
                  <a:schemeClr val="bg1"/>
                </a:solidFill>
              </a:rPr>
              <a:t>чипове</a:t>
            </a:r>
            <a:r>
              <a:rPr lang="bg-BG" b="1" dirty="0"/>
              <a:t> </a:t>
            </a:r>
            <a:r>
              <a:rPr lang="bg-BG" dirty="0"/>
              <a:t>с </a:t>
            </a:r>
            <a:r>
              <a:rPr lang="bg-BG" b="1" dirty="0">
                <a:solidFill>
                  <a:schemeClr val="bg1"/>
                </a:solidFill>
              </a:rPr>
              <a:t>флаш памет </a:t>
            </a:r>
            <a:r>
              <a:rPr lang="bg-BG" b="1" dirty="0"/>
              <a:t>без движещи се части</a:t>
            </a:r>
          </a:p>
          <a:p>
            <a:pPr lvl="1"/>
            <a:r>
              <a:rPr lang="bg-BG" b="1" dirty="0">
                <a:solidFill>
                  <a:schemeClr val="bg1"/>
                </a:solidFill>
              </a:rPr>
              <a:t>По-бърз</a:t>
            </a:r>
            <a:r>
              <a:rPr lang="bg-BG" dirty="0"/>
              <a:t>, </a:t>
            </a:r>
            <a:r>
              <a:rPr lang="bg-BG" b="1" dirty="0">
                <a:solidFill>
                  <a:schemeClr val="bg1"/>
                </a:solidFill>
              </a:rPr>
              <a:t>по-тих</a:t>
            </a:r>
            <a:r>
              <a:rPr lang="bg-BG" dirty="0"/>
              <a:t> и </a:t>
            </a:r>
            <a:r>
              <a:rPr lang="bg-BG" b="1" dirty="0">
                <a:solidFill>
                  <a:schemeClr val="bg1"/>
                </a:solidFill>
              </a:rPr>
              <a:t>по-издръжлив</a:t>
            </a:r>
            <a:r>
              <a:rPr lang="bg-BG" dirty="0"/>
              <a:t> от </a:t>
            </a:r>
            <a:r>
              <a:rPr lang="en-US" b="1" dirty="0"/>
              <a:t>HDD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BE0ACEA-11F2-6863-F235-FA9C2EECA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Памет</a:t>
            </a:r>
            <a:r>
              <a:rPr lang="en-US" dirty="0"/>
              <a:t> (1)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38E874-8502-5D2D-BAF0-1215A18333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21" t="6250" r="3631" b="19889"/>
          <a:stretch/>
        </p:blipFill>
        <p:spPr>
          <a:xfrm>
            <a:off x="8172829" y="4231267"/>
            <a:ext cx="3580201" cy="227573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9C4AC44-FF00-4666-5B41-650104C278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" t="13358" r="-2"/>
          <a:stretch/>
        </p:blipFill>
        <p:spPr>
          <a:xfrm>
            <a:off x="8172828" y="1428287"/>
            <a:ext cx="3580202" cy="235809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8809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C15B79-D01C-1E20-2F3D-3AA29ABEEA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47771F-673D-69F1-264C-316A9CBE83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3400" b="1" dirty="0">
                <a:solidFill>
                  <a:schemeClr val="bg1"/>
                </a:solidFill>
              </a:rPr>
              <a:t>ROM</a:t>
            </a:r>
            <a:r>
              <a:rPr lang="en-US" sz="3400" b="1" dirty="0"/>
              <a:t> (Read-Only Memory)</a:t>
            </a:r>
            <a:r>
              <a:rPr lang="en-GB" sz="3400" b="1" dirty="0"/>
              <a:t> – </a:t>
            </a:r>
            <a:r>
              <a:rPr lang="bg-BG" sz="3400" b="1" dirty="0"/>
              <a:t>постоянна памет</a:t>
            </a:r>
            <a:endParaRPr lang="en-US" sz="3400" b="1" dirty="0"/>
          </a:p>
          <a:p>
            <a:pPr lvl="1"/>
            <a:r>
              <a:rPr lang="bg-BG" dirty="0"/>
              <a:t>Съдържа </a:t>
            </a:r>
            <a:r>
              <a:rPr lang="bg-BG" b="1" dirty="0">
                <a:solidFill>
                  <a:schemeClr val="bg1"/>
                </a:solidFill>
              </a:rPr>
              <a:t>основни програми </a:t>
            </a:r>
            <a:r>
              <a:rPr lang="bg-BG" dirty="0"/>
              <a:t>за </a:t>
            </a:r>
            <a:r>
              <a:rPr lang="bg-BG" b="1" dirty="0"/>
              <a:t>стартиране</a:t>
            </a:r>
            <a:r>
              <a:rPr lang="bg-BG" dirty="0"/>
              <a:t> на </a:t>
            </a:r>
            <a:r>
              <a:rPr lang="bg-BG" b="1" dirty="0"/>
              <a:t>компютъра</a:t>
            </a:r>
          </a:p>
          <a:p>
            <a:pPr lvl="1"/>
            <a:r>
              <a:rPr lang="bg-BG" b="1" dirty="0">
                <a:solidFill>
                  <a:schemeClr val="bg1"/>
                </a:solidFill>
              </a:rPr>
              <a:t>Не може </a:t>
            </a:r>
            <a:r>
              <a:rPr lang="bg-BG" dirty="0"/>
              <a:t>да бъде </a:t>
            </a:r>
            <a:r>
              <a:rPr lang="bg-BG" b="1" dirty="0"/>
              <a:t>променяна</a:t>
            </a:r>
          </a:p>
          <a:p>
            <a:pPr lvl="1"/>
            <a:r>
              <a:rPr lang="bg-BG" b="1" dirty="0"/>
              <a:t>Данните</a:t>
            </a:r>
            <a:r>
              <a:rPr lang="bg-BG" dirty="0"/>
              <a:t> </a:t>
            </a:r>
            <a:r>
              <a:rPr lang="bg-BG" b="1" dirty="0">
                <a:solidFill>
                  <a:schemeClr val="bg1"/>
                </a:solidFill>
              </a:rPr>
              <a:t>не се изтриват </a:t>
            </a:r>
            <a:r>
              <a:rPr lang="bg-BG" dirty="0"/>
              <a:t>при </a:t>
            </a:r>
            <a:r>
              <a:rPr lang="bg-BG" b="1" dirty="0"/>
              <a:t>изключване</a:t>
            </a:r>
            <a:r>
              <a:rPr lang="bg-BG" dirty="0"/>
              <a:t> на </a:t>
            </a:r>
            <a:r>
              <a:rPr lang="bg-BG" b="1" dirty="0"/>
              <a:t>компютъра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BE0ACEA-11F2-6863-F235-FA9C2EECA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Памет</a:t>
            </a:r>
            <a:r>
              <a:rPr lang="en-US" dirty="0"/>
              <a:t> (</a:t>
            </a:r>
            <a:r>
              <a:rPr lang="bg-BG" dirty="0"/>
              <a:t>2</a:t>
            </a:r>
            <a:r>
              <a:rPr lang="en-US" dirty="0"/>
              <a:t>)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1267049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C15B79-D01C-1E20-2F3D-3AA29ABEEA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47771F-673D-69F1-264C-316A9CBE83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3400" b="1" dirty="0">
                <a:solidFill>
                  <a:schemeClr val="bg1"/>
                </a:solidFill>
              </a:rPr>
              <a:t>RAM </a:t>
            </a:r>
            <a:r>
              <a:rPr lang="en-US" sz="3400" b="1" dirty="0"/>
              <a:t>(Random Access Memory)</a:t>
            </a:r>
            <a:r>
              <a:rPr lang="en-GB" sz="3400" b="1" dirty="0"/>
              <a:t> – </a:t>
            </a:r>
            <a:r>
              <a:rPr lang="bg-BG" sz="3400" b="1" dirty="0"/>
              <a:t>оперативна памет</a:t>
            </a:r>
            <a:endParaRPr lang="en-US" sz="3400" b="1" dirty="0"/>
          </a:p>
          <a:p>
            <a:pPr lvl="1"/>
            <a:r>
              <a:rPr lang="bg-BG" b="1" dirty="0">
                <a:solidFill>
                  <a:schemeClr val="bg1"/>
                </a:solidFill>
              </a:rPr>
              <a:t>Временно</a:t>
            </a:r>
            <a:r>
              <a:rPr lang="bg-BG" b="1" dirty="0"/>
              <a:t> съхранява </a:t>
            </a:r>
            <a:r>
              <a:rPr lang="bg-BG" b="1" dirty="0">
                <a:solidFill>
                  <a:schemeClr val="bg1"/>
                </a:solidFill>
              </a:rPr>
              <a:t>данни</a:t>
            </a:r>
            <a:r>
              <a:rPr lang="bg-BG" b="1" dirty="0"/>
              <a:t> </a:t>
            </a:r>
            <a:r>
              <a:rPr lang="bg-BG" dirty="0"/>
              <a:t>и </a:t>
            </a:r>
            <a:r>
              <a:rPr lang="bg-BG" b="1" dirty="0">
                <a:solidFill>
                  <a:schemeClr val="bg1"/>
                </a:solidFill>
              </a:rPr>
              <a:t>програми</a:t>
            </a:r>
            <a:r>
              <a:rPr lang="bg-BG" dirty="0"/>
              <a:t>, с които </a:t>
            </a:r>
            <a:r>
              <a:rPr lang="bg-BG" b="1" dirty="0"/>
              <a:t>компютърът</a:t>
            </a:r>
            <a:r>
              <a:rPr lang="bg-BG" dirty="0"/>
              <a:t> </a:t>
            </a:r>
            <a:r>
              <a:rPr lang="bg-BG" b="1" dirty="0"/>
              <a:t>работи в момента</a:t>
            </a:r>
          </a:p>
          <a:p>
            <a:pPr lvl="1"/>
            <a:r>
              <a:rPr lang="bg-BG" dirty="0"/>
              <a:t>При </a:t>
            </a:r>
            <a:r>
              <a:rPr lang="bg-BG" b="1" dirty="0"/>
              <a:t>изключване</a:t>
            </a:r>
            <a:r>
              <a:rPr lang="bg-BG" dirty="0"/>
              <a:t> на </a:t>
            </a:r>
            <a:r>
              <a:rPr lang="bg-BG" b="1" dirty="0"/>
              <a:t>компютъра</a:t>
            </a:r>
            <a:r>
              <a:rPr lang="bg-BG" dirty="0"/>
              <a:t> всички </a:t>
            </a:r>
            <a:r>
              <a:rPr lang="bg-BG" b="1" dirty="0"/>
              <a:t>данни</a:t>
            </a:r>
            <a:r>
              <a:rPr lang="bg-BG" dirty="0"/>
              <a:t> в нея </a:t>
            </a:r>
            <a:r>
              <a:rPr lang="bg-BG" b="1" dirty="0">
                <a:solidFill>
                  <a:schemeClr val="bg1"/>
                </a:solidFill>
              </a:rPr>
              <a:t>се изтриват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BE0ACEA-11F2-6863-F235-FA9C2EECA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Памет </a:t>
            </a:r>
            <a:r>
              <a:rPr lang="en-US" dirty="0"/>
              <a:t>(</a:t>
            </a:r>
            <a:r>
              <a:rPr lang="bg-BG" dirty="0"/>
              <a:t>3</a:t>
            </a:r>
            <a:r>
              <a:rPr lang="en-US" dirty="0"/>
              <a:t>)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DA1C64-2137-B006-1488-EF960F72C8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2" t="34190" r="6785" b="30640"/>
          <a:stretch/>
        </p:blipFill>
        <p:spPr>
          <a:xfrm>
            <a:off x="1303500" y="4170451"/>
            <a:ext cx="9585000" cy="253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15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C15B79-D01C-1E20-2F3D-3AA29ABEEA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47771F-673D-69F1-264C-316A9CBE83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/>
          </a:bodyPr>
          <a:lstStyle/>
          <a:p>
            <a:r>
              <a:rPr lang="bg-BG" b="1" dirty="0"/>
              <a:t>Характеристики</a:t>
            </a:r>
            <a:r>
              <a:rPr lang="bg-BG" dirty="0"/>
              <a:t> на </a:t>
            </a:r>
            <a:r>
              <a:rPr lang="en-US" b="1" dirty="0">
                <a:solidFill>
                  <a:schemeClr val="bg1"/>
                </a:solidFill>
              </a:rPr>
              <a:t>RAM </a:t>
            </a:r>
            <a:r>
              <a:rPr lang="bg-BG" b="1" dirty="0">
                <a:solidFill>
                  <a:schemeClr val="bg1"/>
                </a:solidFill>
              </a:rPr>
              <a:t>паметта</a:t>
            </a:r>
            <a:r>
              <a:rPr lang="bg-BG" dirty="0"/>
              <a:t>:</a:t>
            </a:r>
            <a:endParaRPr lang="en-US" dirty="0"/>
          </a:p>
          <a:p>
            <a:pPr lvl="1"/>
            <a:r>
              <a:rPr lang="bg-BG" sz="3200" b="1" dirty="0">
                <a:solidFill>
                  <a:schemeClr val="bg1"/>
                </a:solidFill>
              </a:rPr>
              <a:t>Тип</a:t>
            </a:r>
            <a:r>
              <a:rPr lang="bg-BG" sz="3200" dirty="0"/>
              <a:t> </a:t>
            </a:r>
            <a:r>
              <a:rPr lang="en-GB" sz="3200" dirty="0"/>
              <a:t>–</a:t>
            </a:r>
            <a:r>
              <a:rPr lang="bg-BG" sz="3200" dirty="0"/>
              <a:t> определя </a:t>
            </a:r>
            <a:r>
              <a:rPr lang="bg-BG" sz="3200" b="1" dirty="0">
                <a:solidFill>
                  <a:schemeClr val="bg1"/>
                </a:solidFill>
              </a:rPr>
              <a:t>стандарта</a:t>
            </a:r>
            <a:r>
              <a:rPr lang="bg-BG" sz="3200" dirty="0"/>
              <a:t> и </a:t>
            </a:r>
            <a:r>
              <a:rPr lang="bg-BG" sz="3200" b="1" dirty="0">
                <a:solidFill>
                  <a:schemeClr val="bg1"/>
                </a:solidFill>
              </a:rPr>
              <a:t>съвместимостта</a:t>
            </a:r>
            <a:r>
              <a:rPr lang="bg-BG" sz="3200" dirty="0"/>
              <a:t> с </a:t>
            </a:r>
            <a:r>
              <a:rPr lang="bg-BG" sz="3200" b="1" dirty="0"/>
              <a:t>дънната платка </a:t>
            </a:r>
            <a:r>
              <a:rPr lang="bg-BG" sz="3200" dirty="0"/>
              <a:t>и </a:t>
            </a:r>
            <a:r>
              <a:rPr lang="bg-BG" sz="3200" b="1" dirty="0"/>
              <a:t>процесора</a:t>
            </a:r>
            <a:r>
              <a:rPr lang="bg-BG" sz="3200" dirty="0"/>
              <a:t> </a:t>
            </a:r>
            <a:r>
              <a:rPr lang="en-US" sz="3200" dirty="0"/>
              <a:t>(DDR3, DDR4, DDR5)</a:t>
            </a:r>
            <a:endParaRPr lang="bg-BG" sz="3200" dirty="0"/>
          </a:p>
          <a:p>
            <a:pPr lvl="1"/>
            <a:r>
              <a:rPr lang="bg-BG" sz="3200" b="1" dirty="0">
                <a:solidFill>
                  <a:schemeClr val="bg1"/>
                </a:solidFill>
              </a:rPr>
              <a:t>Капацитет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GB" sz="3200" dirty="0"/>
              <a:t>– </a:t>
            </a:r>
            <a:r>
              <a:rPr lang="bg-BG" sz="3200" b="1" dirty="0"/>
              <a:t>количеството </a:t>
            </a:r>
            <a:r>
              <a:rPr lang="bg-BG" sz="3200" b="1" dirty="0">
                <a:solidFill>
                  <a:schemeClr val="bg1"/>
                </a:solidFill>
              </a:rPr>
              <a:t>памет</a:t>
            </a:r>
            <a:r>
              <a:rPr lang="bg-BG" sz="3200" dirty="0"/>
              <a:t>, измервано в </a:t>
            </a:r>
            <a:r>
              <a:rPr lang="bg-BG" sz="3200" b="1" dirty="0"/>
              <a:t>гигабайти</a:t>
            </a:r>
          </a:p>
          <a:p>
            <a:pPr lvl="2"/>
            <a:r>
              <a:rPr lang="bg-BG" sz="3000" b="1" dirty="0"/>
              <a:t>8</a:t>
            </a:r>
            <a:r>
              <a:rPr lang="en-US" sz="3000" b="1" dirty="0"/>
              <a:t>GB</a:t>
            </a:r>
            <a:r>
              <a:rPr lang="en-US" sz="3000" dirty="0"/>
              <a:t> </a:t>
            </a:r>
            <a:r>
              <a:rPr lang="en-GB" sz="3000" dirty="0"/>
              <a:t>–</a:t>
            </a:r>
            <a:r>
              <a:rPr lang="en-US" sz="3000" dirty="0"/>
              <a:t> </a:t>
            </a:r>
            <a:r>
              <a:rPr lang="bg-BG" sz="3000" dirty="0"/>
              <a:t>минимум за </a:t>
            </a:r>
            <a:r>
              <a:rPr lang="bg-BG" sz="3000" b="1" dirty="0">
                <a:solidFill>
                  <a:schemeClr val="bg1"/>
                </a:solidFill>
              </a:rPr>
              <a:t>модерен</a:t>
            </a:r>
            <a:r>
              <a:rPr lang="bg-BG" sz="3000" dirty="0"/>
              <a:t> </a:t>
            </a:r>
            <a:r>
              <a:rPr lang="bg-BG" sz="3000" b="1" dirty="0"/>
              <a:t>компютър</a:t>
            </a:r>
          </a:p>
          <a:p>
            <a:pPr lvl="2"/>
            <a:r>
              <a:rPr lang="bg-BG" sz="3000" b="1" dirty="0"/>
              <a:t>16</a:t>
            </a:r>
            <a:r>
              <a:rPr lang="en-US" sz="3000" b="1" dirty="0"/>
              <a:t>GB-32GB </a:t>
            </a:r>
            <a:r>
              <a:rPr lang="en-GB" sz="3000" dirty="0"/>
              <a:t>–</a:t>
            </a:r>
            <a:r>
              <a:rPr lang="en-US" sz="3000" dirty="0"/>
              <a:t> </a:t>
            </a:r>
            <a:r>
              <a:rPr lang="bg-BG" sz="3000" dirty="0"/>
              <a:t>за </a:t>
            </a:r>
            <a:r>
              <a:rPr lang="bg-BG" sz="3000" b="1" dirty="0">
                <a:solidFill>
                  <a:schemeClr val="bg1"/>
                </a:solidFill>
              </a:rPr>
              <a:t>гейминг</a:t>
            </a:r>
            <a:r>
              <a:rPr lang="bg-BG" sz="3000" dirty="0"/>
              <a:t> и </a:t>
            </a:r>
            <a:r>
              <a:rPr lang="bg-BG" sz="3000" b="1" dirty="0">
                <a:solidFill>
                  <a:schemeClr val="bg1"/>
                </a:solidFill>
              </a:rPr>
              <a:t>продуктивност</a:t>
            </a:r>
          </a:p>
          <a:p>
            <a:pPr lvl="1"/>
            <a:r>
              <a:rPr lang="bg-BG" sz="3200" b="1" dirty="0">
                <a:solidFill>
                  <a:schemeClr val="bg1"/>
                </a:solidFill>
              </a:rPr>
              <a:t>Работна честота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bg-BG" sz="3200" b="1" dirty="0"/>
              <a:t>(</a:t>
            </a:r>
            <a:r>
              <a:rPr lang="en-US" sz="3200" b="1" dirty="0"/>
              <a:t>Clock Speed)</a:t>
            </a:r>
            <a:r>
              <a:rPr lang="en-US" sz="3200" dirty="0"/>
              <a:t> </a:t>
            </a:r>
            <a:r>
              <a:rPr lang="en-GB" sz="3200" dirty="0"/>
              <a:t>–</a:t>
            </a:r>
            <a:r>
              <a:rPr lang="en-US" sz="3200" dirty="0"/>
              <a:t> </a:t>
            </a:r>
            <a:r>
              <a:rPr lang="bg-BG" sz="3200" dirty="0"/>
              <a:t>измерва се в </a:t>
            </a:r>
            <a:r>
              <a:rPr lang="bg-BG" sz="3200" b="1" dirty="0"/>
              <a:t>мегахерци</a:t>
            </a:r>
            <a:r>
              <a:rPr lang="bg-BG" sz="3200" dirty="0"/>
              <a:t> </a:t>
            </a:r>
            <a:r>
              <a:rPr lang="en-US" sz="3200" dirty="0"/>
              <a:t>(MHz) </a:t>
            </a:r>
            <a:r>
              <a:rPr lang="bg-BG" sz="3200" dirty="0"/>
              <a:t>и определя </a:t>
            </a:r>
            <a:r>
              <a:rPr lang="bg-BG" sz="3200" b="1" dirty="0">
                <a:solidFill>
                  <a:schemeClr val="bg1"/>
                </a:solidFill>
              </a:rPr>
              <a:t>скоростта</a:t>
            </a:r>
            <a:r>
              <a:rPr lang="bg-BG" sz="3200" dirty="0"/>
              <a:t> на </a:t>
            </a:r>
            <a:r>
              <a:rPr lang="bg-BG" sz="3200" b="1" dirty="0"/>
              <a:t>трансфер на данни</a:t>
            </a:r>
          </a:p>
          <a:p>
            <a:pPr lvl="1"/>
            <a:r>
              <a:rPr lang="bg-BG" sz="3200" b="1" dirty="0">
                <a:solidFill>
                  <a:schemeClr val="bg1"/>
                </a:solidFill>
              </a:rPr>
              <a:t>Латентност</a:t>
            </a:r>
            <a:r>
              <a:rPr lang="bg-BG" sz="3200" b="1" dirty="0"/>
              <a:t> </a:t>
            </a:r>
            <a:r>
              <a:rPr lang="en-US" sz="3200" b="1" dirty="0"/>
              <a:t>(CAS Latency - CL)</a:t>
            </a:r>
            <a:r>
              <a:rPr lang="en-US" sz="3200" dirty="0"/>
              <a:t> </a:t>
            </a:r>
            <a:r>
              <a:rPr lang="en-GB" sz="3200" dirty="0"/>
              <a:t>–</a:t>
            </a:r>
            <a:r>
              <a:rPr lang="en-US" sz="3200" dirty="0"/>
              <a:t> </a:t>
            </a:r>
            <a:r>
              <a:rPr lang="bg-BG" sz="3200" b="1" dirty="0">
                <a:solidFill>
                  <a:schemeClr val="bg1"/>
                </a:solidFill>
              </a:rPr>
              <a:t>времето за реакция </a:t>
            </a:r>
            <a:r>
              <a:rPr lang="bg-BG" sz="3200" dirty="0"/>
              <a:t>на </a:t>
            </a:r>
            <a:r>
              <a:rPr lang="bg-BG" sz="3200" b="1" dirty="0"/>
              <a:t>паметта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BE0ACEA-11F2-6863-F235-FA9C2EECA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Памет </a:t>
            </a:r>
            <a:r>
              <a:rPr lang="en-US" dirty="0"/>
              <a:t>(</a:t>
            </a:r>
            <a:r>
              <a:rPr lang="bg-BG" dirty="0"/>
              <a:t>3</a:t>
            </a:r>
            <a:r>
              <a:rPr lang="en-US" dirty="0"/>
              <a:t>)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32537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C15B79-D01C-1E20-2F3D-3AA29ABEEA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47771F-673D-69F1-264C-316A9CBE83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6580598" cy="5528766"/>
          </a:xfrm>
        </p:spPr>
        <p:txBody>
          <a:bodyPr/>
          <a:lstStyle/>
          <a:p>
            <a:r>
              <a:rPr lang="bg-BG" b="1" dirty="0">
                <a:solidFill>
                  <a:schemeClr val="bg1"/>
                </a:solidFill>
              </a:rPr>
              <a:t>Външна памет</a:t>
            </a:r>
          </a:p>
          <a:p>
            <a:pPr lvl="1"/>
            <a:r>
              <a:rPr lang="bg-BG" sz="3200" b="1" dirty="0">
                <a:solidFill>
                  <a:schemeClr val="bg1"/>
                </a:solidFill>
              </a:rPr>
              <a:t>Флаш памет </a:t>
            </a:r>
            <a:r>
              <a:rPr lang="bg-BG" sz="3200" b="1" dirty="0"/>
              <a:t>(</a:t>
            </a:r>
            <a:r>
              <a:rPr lang="en-US" sz="3200" b="1" dirty="0"/>
              <a:t>Flash Memory) </a:t>
            </a:r>
            <a:r>
              <a:rPr lang="en-GB" sz="3200" b="1" dirty="0"/>
              <a:t>–</a:t>
            </a:r>
            <a:r>
              <a:rPr lang="en-US" sz="3200" b="1" dirty="0"/>
              <a:t> </a:t>
            </a:r>
            <a:r>
              <a:rPr lang="bg-BG" sz="3200" b="1" dirty="0"/>
              <a:t>електронна памет</a:t>
            </a:r>
          </a:p>
          <a:p>
            <a:pPr lvl="2"/>
            <a:r>
              <a:rPr lang="en-US" b="1" dirty="0"/>
              <a:t>USB</a:t>
            </a:r>
            <a:r>
              <a:rPr lang="bg-BG" b="1" dirty="0"/>
              <a:t> флаш памет</a:t>
            </a:r>
            <a:endParaRPr lang="en-US" b="1" dirty="0"/>
          </a:p>
          <a:p>
            <a:pPr lvl="2"/>
            <a:r>
              <a:rPr lang="en-US" b="1" dirty="0"/>
              <a:t>SD </a:t>
            </a:r>
            <a:r>
              <a:rPr lang="bg-BG" b="1" dirty="0"/>
              <a:t>карта</a:t>
            </a:r>
          </a:p>
          <a:p>
            <a:pPr lvl="2"/>
            <a:r>
              <a:rPr lang="en-US" b="1" dirty="0"/>
              <a:t>SSD </a:t>
            </a:r>
            <a:r>
              <a:rPr lang="bg-BG" b="1" dirty="0"/>
              <a:t>дискове</a:t>
            </a:r>
            <a:endParaRPr lang="en-US" b="1" dirty="0"/>
          </a:p>
          <a:p>
            <a:pPr lvl="1"/>
            <a:r>
              <a:rPr lang="bg-BG" sz="3200" b="1" dirty="0">
                <a:solidFill>
                  <a:schemeClr val="bg1"/>
                </a:solidFill>
              </a:rPr>
              <a:t>Дискове</a:t>
            </a:r>
            <a:r>
              <a:rPr lang="bg-BG" sz="3200" b="1" dirty="0"/>
              <a:t> </a:t>
            </a:r>
            <a:r>
              <a:rPr lang="en-US" sz="3200" b="1" dirty="0"/>
              <a:t>(CD/DVD) </a:t>
            </a:r>
            <a:r>
              <a:rPr lang="en-GB" sz="3200" b="1" dirty="0"/>
              <a:t>–</a:t>
            </a:r>
            <a:r>
              <a:rPr lang="bg-BG" sz="3200" b="1" dirty="0"/>
              <a:t> оптични носители на информация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BE0ACEA-11F2-6863-F235-FA9C2EECA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Памет </a:t>
            </a:r>
            <a:r>
              <a:rPr lang="en-US" dirty="0"/>
              <a:t>(</a:t>
            </a:r>
            <a:r>
              <a:rPr lang="bg-BG" dirty="0"/>
              <a:t>4</a:t>
            </a:r>
            <a:r>
              <a:rPr lang="en-US" dirty="0"/>
              <a:t>)</a:t>
            </a:r>
            <a:endParaRPr lang="en-BG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71DE6D-83CA-3D24-7FD2-C73CECEB40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7" t="32113" r="8047" b="26783"/>
          <a:stretch/>
        </p:blipFill>
        <p:spPr>
          <a:xfrm>
            <a:off x="6096000" y="2259000"/>
            <a:ext cx="5580000" cy="193591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F416B10-5406-60B0-DC34-AAD9DAF814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0189" y="4374001"/>
            <a:ext cx="2360492" cy="22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314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>
            <a:normAutofit fontScale="70000" lnSpcReduction="20000"/>
          </a:bodyPr>
          <a:lstStyle/>
          <a:p>
            <a:pPr>
              <a:buClr>
                <a:schemeClr val="tx1"/>
              </a:buClr>
            </a:pPr>
            <a:r>
              <a:rPr lang="bg-BG" sz="4000" dirty="0"/>
              <a:t>Компютърни конфигурации</a:t>
            </a:r>
          </a:p>
          <a:p>
            <a:pPr>
              <a:buClr>
                <a:schemeClr val="tx1"/>
              </a:buClr>
            </a:pPr>
            <a:r>
              <a:rPr lang="bg-BG" sz="4000" dirty="0"/>
              <a:t>Основни хардуерни компоненти</a:t>
            </a:r>
          </a:p>
          <a:p>
            <a:pPr lvl="1">
              <a:buClr>
                <a:schemeClr val="tx1"/>
              </a:buClr>
            </a:pPr>
            <a:r>
              <a:rPr lang="bg-BG" sz="3700" b="1" dirty="0">
                <a:solidFill>
                  <a:schemeClr val="bg1"/>
                </a:solidFill>
              </a:rPr>
              <a:t>Дънна платка </a:t>
            </a:r>
            <a:r>
              <a:rPr lang="en-US" sz="3700" b="1" dirty="0"/>
              <a:t>(Motherboard)</a:t>
            </a:r>
            <a:endParaRPr lang="bg-BG" sz="3700" b="1" dirty="0"/>
          </a:p>
          <a:p>
            <a:pPr lvl="1">
              <a:buClr>
                <a:schemeClr val="tx1"/>
              </a:buClr>
            </a:pPr>
            <a:r>
              <a:rPr lang="bg-BG" sz="3700" b="1" dirty="0">
                <a:solidFill>
                  <a:schemeClr val="bg1"/>
                </a:solidFill>
              </a:rPr>
              <a:t>Процесор</a:t>
            </a:r>
            <a:r>
              <a:rPr lang="en-US" sz="3700" b="1" dirty="0"/>
              <a:t> (CPU)</a:t>
            </a:r>
            <a:endParaRPr lang="bg-BG" sz="3700" b="1" dirty="0"/>
          </a:p>
          <a:p>
            <a:pPr lvl="1">
              <a:buClr>
                <a:schemeClr val="tx1"/>
              </a:buClr>
            </a:pPr>
            <a:r>
              <a:rPr lang="bg-BG" sz="3700" b="1" dirty="0">
                <a:solidFill>
                  <a:schemeClr val="bg1"/>
                </a:solidFill>
              </a:rPr>
              <a:t>Памет</a:t>
            </a:r>
            <a:r>
              <a:rPr lang="en-US" sz="3700" b="1" dirty="0"/>
              <a:t> (HDD, SSD, RAM, ROM</a:t>
            </a:r>
            <a:r>
              <a:rPr lang="bg-BG" sz="3700" b="1" dirty="0"/>
              <a:t>, външна памет</a:t>
            </a:r>
            <a:r>
              <a:rPr lang="en-US" sz="3700" b="1" dirty="0"/>
              <a:t>)</a:t>
            </a:r>
            <a:endParaRPr lang="bg-BG" sz="3700" b="1" dirty="0"/>
          </a:p>
          <a:p>
            <a:pPr lvl="1">
              <a:buClr>
                <a:schemeClr val="tx1"/>
              </a:buClr>
            </a:pPr>
            <a:r>
              <a:rPr lang="bg-BG" sz="3700" b="1" dirty="0">
                <a:solidFill>
                  <a:schemeClr val="bg1"/>
                </a:solidFill>
              </a:rPr>
              <a:t>Видеокарта</a:t>
            </a:r>
            <a:r>
              <a:rPr lang="en-US" sz="3700" b="1" dirty="0"/>
              <a:t> (GPU)</a:t>
            </a:r>
            <a:endParaRPr lang="bg-BG" sz="3700" b="1" dirty="0"/>
          </a:p>
          <a:p>
            <a:pPr lvl="1">
              <a:buClr>
                <a:schemeClr val="tx1"/>
              </a:buClr>
            </a:pPr>
            <a:r>
              <a:rPr lang="bg-BG" sz="3700" b="1" dirty="0">
                <a:solidFill>
                  <a:schemeClr val="bg1"/>
                </a:solidFill>
              </a:rPr>
              <a:t>Мрежова карта</a:t>
            </a:r>
            <a:r>
              <a:rPr lang="en-US" sz="3700" b="1" dirty="0">
                <a:solidFill>
                  <a:schemeClr val="bg1"/>
                </a:solidFill>
              </a:rPr>
              <a:t> </a:t>
            </a:r>
            <a:r>
              <a:rPr lang="en-US" sz="3700" b="1" dirty="0"/>
              <a:t>(NIC)</a:t>
            </a:r>
            <a:endParaRPr lang="bg-BG" sz="3700" b="1" dirty="0"/>
          </a:p>
          <a:p>
            <a:pPr lvl="1">
              <a:buClr>
                <a:schemeClr val="tx1"/>
              </a:buClr>
            </a:pPr>
            <a:r>
              <a:rPr lang="bg-BG" sz="3700" b="1" dirty="0">
                <a:solidFill>
                  <a:schemeClr val="bg1"/>
                </a:solidFill>
              </a:rPr>
              <a:t>Звукова карта</a:t>
            </a:r>
            <a:r>
              <a:rPr lang="en-US" sz="3700" b="1" dirty="0">
                <a:solidFill>
                  <a:schemeClr val="bg1"/>
                </a:solidFill>
              </a:rPr>
              <a:t> </a:t>
            </a:r>
            <a:r>
              <a:rPr lang="en-US" sz="3700" b="1" dirty="0"/>
              <a:t>(Sound Card)</a:t>
            </a:r>
            <a:endParaRPr lang="bg-BG" sz="3700" b="1" dirty="0"/>
          </a:p>
          <a:p>
            <a:pPr>
              <a:buClr>
                <a:schemeClr val="tx1"/>
              </a:buClr>
            </a:pPr>
            <a:r>
              <a:rPr lang="bg-BG" sz="3900" dirty="0"/>
              <a:t>Периферни устройства</a:t>
            </a:r>
          </a:p>
          <a:p>
            <a:pPr>
              <a:buClr>
                <a:schemeClr val="tx1"/>
              </a:buClr>
            </a:pPr>
            <a:r>
              <a:rPr lang="en-US" sz="4200" dirty="0"/>
              <a:t>​</a:t>
            </a:r>
            <a:r>
              <a:rPr lang="bg-BG" sz="3900" b="1" dirty="0"/>
              <a:t>Пример</a:t>
            </a:r>
            <a:r>
              <a:rPr lang="en-US" sz="3900" b="1" dirty="0"/>
              <a:t>: </a:t>
            </a:r>
            <a:r>
              <a:rPr lang="bg-BG" sz="3900" dirty="0"/>
              <a:t>Компютърна конфигурация за лична употреба</a:t>
            </a:r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761B2F-7F7F-15A7-AA30-B93433FC95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448A43-25CD-D0D2-196E-AFD9B39B35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Отговаря за </a:t>
            </a:r>
            <a:r>
              <a:rPr lang="bg-BG" b="1" dirty="0"/>
              <a:t>обработката</a:t>
            </a:r>
            <a:r>
              <a:rPr lang="bg-BG" dirty="0"/>
              <a:t> на </a:t>
            </a:r>
            <a:r>
              <a:rPr lang="bg-BG" b="1" dirty="0">
                <a:solidFill>
                  <a:schemeClr val="bg1"/>
                </a:solidFill>
              </a:rPr>
              <a:t>изображения</a:t>
            </a:r>
            <a:r>
              <a:rPr lang="bg-BG" dirty="0"/>
              <a:t> и </a:t>
            </a:r>
            <a:r>
              <a:rPr lang="bg-BG" b="1" dirty="0">
                <a:solidFill>
                  <a:schemeClr val="bg1"/>
                </a:solidFill>
              </a:rPr>
              <a:t>видео</a:t>
            </a:r>
          </a:p>
          <a:p>
            <a:r>
              <a:rPr lang="bg-BG" dirty="0"/>
              <a:t>Може да бъде </a:t>
            </a:r>
            <a:r>
              <a:rPr lang="bg-BG" b="1" dirty="0">
                <a:solidFill>
                  <a:schemeClr val="bg1"/>
                </a:solidFill>
              </a:rPr>
              <a:t>интегрирана</a:t>
            </a:r>
            <a:r>
              <a:rPr lang="bg-BG" dirty="0"/>
              <a:t> </a:t>
            </a:r>
            <a:r>
              <a:rPr lang="en-US" dirty="0"/>
              <a:t>(</a:t>
            </a:r>
            <a:r>
              <a:rPr lang="bg-BG" b="1" dirty="0"/>
              <a:t>вградена в процесора</a:t>
            </a:r>
            <a:r>
              <a:rPr lang="en-US" dirty="0"/>
              <a:t>)</a:t>
            </a:r>
            <a:r>
              <a:rPr lang="bg-BG" dirty="0"/>
              <a:t> или </a:t>
            </a:r>
            <a:r>
              <a:rPr lang="bg-BG" b="1" dirty="0">
                <a:solidFill>
                  <a:schemeClr val="bg1"/>
                </a:solidFill>
              </a:rPr>
              <a:t>дискретна</a:t>
            </a:r>
            <a:r>
              <a:rPr lang="bg-BG" dirty="0"/>
              <a:t> </a:t>
            </a:r>
            <a:r>
              <a:rPr lang="en-US" dirty="0"/>
              <a:t>(</a:t>
            </a:r>
            <a:r>
              <a:rPr lang="bg-BG" b="1" dirty="0"/>
              <a:t>отделен компонент</a:t>
            </a:r>
            <a:r>
              <a:rPr lang="en-US" dirty="0"/>
              <a:t>)</a:t>
            </a:r>
          </a:p>
          <a:p>
            <a:r>
              <a:rPr lang="bg-BG" b="1" dirty="0"/>
              <a:t>Примери:</a:t>
            </a:r>
            <a:endParaRPr lang="en-US" b="1" dirty="0"/>
          </a:p>
          <a:p>
            <a:pPr lvl="1"/>
            <a:r>
              <a:rPr lang="en-US" dirty="0"/>
              <a:t>NVIDIA</a:t>
            </a:r>
          </a:p>
          <a:p>
            <a:pPr lvl="1"/>
            <a:r>
              <a:rPr lang="en-US" dirty="0"/>
              <a:t>AMD</a:t>
            </a:r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1747CDB-44CE-B2CE-5399-2FC832681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Видеокарта </a:t>
            </a:r>
            <a:r>
              <a:rPr lang="en-US" dirty="0"/>
              <a:t>(GPU </a:t>
            </a:r>
            <a:r>
              <a:rPr lang="en-GB" sz="4000" dirty="0"/>
              <a:t>–</a:t>
            </a:r>
            <a:r>
              <a:rPr lang="en-US" dirty="0"/>
              <a:t> Graphics Processing Unit)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814AA8-5C83-1633-FF68-A485DE5FAE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6" t="6100" r="3710" b="4370"/>
          <a:stretch/>
        </p:blipFill>
        <p:spPr>
          <a:xfrm>
            <a:off x="5016000" y="3073022"/>
            <a:ext cx="5715000" cy="371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910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18910D-A4B3-44C4-0296-06EBDA8FAA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EADA9C-FED0-15F5-349A-E959894F0D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Позволява </a:t>
            </a:r>
            <a:r>
              <a:rPr lang="bg-BG" b="1" dirty="0">
                <a:solidFill>
                  <a:schemeClr val="bg1"/>
                </a:solidFill>
              </a:rPr>
              <a:t>свързването с интернет</a:t>
            </a:r>
          </a:p>
          <a:p>
            <a:r>
              <a:rPr lang="bg-BG" dirty="0"/>
              <a:t>Може да бъде </a:t>
            </a:r>
            <a:r>
              <a:rPr lang="bg-BG" b="1" dirty="0">
                <a:solidFill>
                  <a:schemeClr val="bg1"/>
                </a:solidFill>
              </a:rPr>
              <a:t>жична</a:t>
            </a:r>
            <a:r>
              <a:rPr lang="bg-BG" dirty="0"/>
              <a:t> (</a:t>
            </a:r>
            <a:r>
              <a:rPr lang="en-US" b="1" dirty="0"/>
              <a:t>Ethernet</a:t>
            </a:r>
            <a:r>
              <a:rPr lang="en-US" dirty="0"/>
              <a:t>) </a:t>
            </a:r>
            <a:r>
              <a:rPr lang="bg-BG" dirty="0"/>
              <a:t>или </a:t>
            </a:r>
            <a:r>
              <a:rPr lang="bg-BG" b="1" dirty="0">
                <a:solidFill>
                  <a:schemeClr val="bg1"/>
                </a:solidFill>
              </a:rPr>
              <a:t>безжична</a:t>
            </a:r>
            <a:r>
              <a:rPr lang="bg-BG" dirty="0"/>
              <a:t> </a:t>
            </a:r>
            <a:r>
              <a:rPr lang="en-US" dirty="0"/>
              <a:t>(</a:t>
            </a:r>
            <a:r>
              <a:rPr lang="en-US" b="1" dirty="0"/>
              <a:t>Wi-Fi</a:t>
            </a:r>
            <a:r>
              <a:rPr lang="en-US" dirty="0"/>
              <a:t>)</a:t>
            </a:r>
          </a:p>
          <a:p>
            <a:r>
              <a:rPr lang="bg-BG" dirty="0"/>
              <a:t>С нея компютърът </a:t>
            </a:r>
            <a:r>
              <a:rPr lang="bg-BG" b="1" dirty="0">
                <a:solidFill>
                  <a:schemeClr val="bg1"/>
                </a:solidFill>
              </a:rPr>
              <a:t>комуникира</a:t>
            </a:r>
            <a:r>
              <a:rPr lang="bg-BG" dirty="0"/>
              <a:t> с </a:t>
            </a:r>
            <a:r>
              <a:rPr lang="bg-BG" b="1" dirty="0"/>
              <a:t>други устройства </a:t>
            </a:r>
            <a:r>
              <a:rPr lang="bg-BG" dirty="0"/>
              <a:t>в </a:t>
            </a:r>
            <a:r>
              <a:rPr lang="bg-BG" b="1" dirty="0"/>
              <a:t>мрежата</a:t>
            </a:r>
            <a:endParaRPr lang="en-BG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E2249E4-C4C1-41C1-E817-DD7296FC6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Мрежова карта </a:t>
            </a:r>
            <a:r>
              <a:rPr lang="en-US" dirty="0"/>
              <a:t>(NIC </a:t>
            </a:r>
            <a:r>
              <a:rPr lang="en-GB" sz="4000" dirty="0"/>
              <a:t>–</a:t>
            </a:r>
            <a:r>
              <a:rPr lang="en-US" dirty="0"/>
              <a:t> Network Interface Controller)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293B79-D3D1-F234-724F-3E8FF51B7A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01" t="20974" r="15869" b="9441"/>
          <a:stretch/>
        </p:blipFill>
        <p:spPr>
          <a:xfrm>
            <a:off x="3463500" y="3338965"/>
            <a:ext cx="5265000" cy="331653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55574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E437562-C16E-DD51-72FF-34DCCB37FF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C61160-048C-CAA2-7B7F-282EFD6248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Отговаря за </a:t>
            </a:r>
            <a:r>
              <a:rPr lang="bg-BG" b="1" dirty="0"/>
              <a:t>обработката</a:t>
            </a:r>
            <a:r>
              <a:rPr lang="bg-BG" dirty="0"/>
              <a:t> на </a:t>
            </a:r>
            <a:r>
              <a:rPr lang="bg-BG" b="1" dirty="0">
                <a:solidFill>
                  <a:schemeClr val="bg1"/>
                </a:solidFill>
              </a:rPr>
              <a:t>аудио сигнали</a:t>
            </a:r>
          </a:p>
          <a:p>
            <a:r>
              <a:rPr lang="bg-BG" dirty="0"/>
              <a:t>Позволява </a:t>
            </a:r>
            <a:r>
              <a:rPr lang="bg-BG" b="1" dirty="0">
                <a:solidFill>
                  <a:schemeClr val="bg1"/>
                </a:solidFill>
              </a:rPr>
              <a:t>възпроизвеждане</a:t>
            </a:r>
            <a:r>
              <a:rPr lang="bg-BG" dirty="0"/>
              <a:t> и </a:t>
            </a:r>
            <a:r>
              <a:rPr lang="bg-BG" b="1" dirty="0">
                <a:solidFill>
                  <a:schemeClr val="bg1"/>
                </a:solidFill>
              </a:rPr>
              <a:t>записване</a:t>
            </a:r>
            <a:r>
              <a:rPr lang="bg-BG" dirty="0"/>
              <a:t> на </a:t>
            </a:r>
            <a:r>
              <a:rPr lang="bg-BG" b="1" dirty="0"/>
              <a:t>звук</a:t>
            </a:r>
          </a:p>
          <a:p>
            <a:r>
              <a:rPr lang="bg-BG" dirty="0"/>
              <a:t>Повечето </a:t>
            </a:r>
            <a:r>
              <a:rPr lang="bg-BG" b="1" dirty="0"/>
              <a:t>съвременни</a:t>
            </a:r>
            <a:r>
              <a:rPr lang="bg-BG" dirty="0"/>
              <a:t> </a:t>
            </a:r>
            <a:r>
              <a:rPr lang="bg-BG" b="1" dirty="0"/>
              <a:t>дънни платки </a:t>
            </a:r>
            <a:r>
              <a:rPr lang="bg-BG" dirty="0"/>
              <a:t>имат </a:t>
            </a:r>
            <a:r>
              <a:rPr lang="bg-BG" b="1" dirty="0">
                <a:solidFill>
                  <a:schemeClr val="bg1"/>
                </a:solidFill>
              </a:rPr>
              <a:t>вградени</a:t>
            </a:r>
            <a:r>
              <a:rPr lang="bg-BG" b="1" dirty="0"/>
              <a:t> </a:t>
            </a:r>
            <a:r>
              <a:rPr lang="bg-BG" b="1" dirty="0">
                <a:solidFill>
                  <a:schemeClr val="bg1"/>
                </a:solidFill>
              </a:rPr>
              <a:t>звукови карти</a:t>
            </a:r>
            <a:endParaRPr lang="en-BG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A13A640-FD29-2ED9-34CD-A75B0FB4D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Звукова карта (</a:t>
            </a:r>
            <a:r>
              <a:rPr lang="en-US" dirty="0"/>
              <a:t>Sound Card)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C4792C-057A-C0B9-91EC-5B23B49176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4000" y="3332772"/>
            <a:ext cx="6404000" cy="3392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73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bg-BG" dirty="0"/>
              <a:t>Връзката между потребителя и компютъра</a:t>
            </a:r>
            <a:endParaRPr lang="bg-BG" sz="4000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5600" dirty="0"/>
              <a:t>Периферни устройства</a:t>
            </a:r>
            <a:endParaRPr lang="en-US" sz="56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1EBB7E-BF9D-4EB9-4E1A-257E5E0B59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01000" y="1764000"/>
            <a:ext cx="3065130" cy="182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064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471229-1E96-9BFF-DE99-BCDB749C64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3BFF05F-657B-07E6-A96D-33FE25851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z="4000" dirty="0"/>
              <a:t>Периферни устройства</a:t>
            </a:r>
            <a:endParaRPr lang="en-BG" dirty="0"/>
          </a:p>
        </p:txBody>
      </p:sp>
      <p:sp>
        <p:nvSpPr>
          <p:cNvPr id="7" name="Slide Subtitle">
            <a:extLst>
              <a:ext uri="{FF2B5EF4-FFF2-40B4-BE49-F238E27FC236}">
                <a16:creationId xmlns:a16="http://schemas.microsoft.com/office/drawing/2014/main" id="{ECCDA7AF-1D7C-6B62-8F84-0AA13B4DE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bg-BG" sz="3400" b="1" dirty="0"/>
              <a:t>Важни</a:t>
            </a:r>
            <a:r>
              <a:rPr lang="bg-BG" sz="3400" dirty="0"/>
              <a:t> за </a:t>
            </a:r>
            <a:r>
              <a:rPr lang="bg-BG" sz="3400" b="1" dirty="0">
                <a:solidFill>
                  <a:schemeClr val="bg1"/>
                </a:solidFill>
              </a:rPr>
              <a:t>ефективната работа </a:t>
            </a:r>
            <a:r>
              <a:rPr lang="bg-BG" sz="3400" dirty="0"/>
              <a:t>на </a:t>
            </a:r>
            <a:r>
              <a:rPr lang="bg-BG" sz="3400" b="1" dirty="0"/>
              <a:t>компютъра</a:t>
            </a:r>
          </a:p>
          <a:p>
            <a:pPr>
              <a:buClr>
                <a:schemeClr val="tx1"/>
              </a:buClr>
            </a:pPr>
            <a:r>
              <a:rPr lang="bg-BG" sz="3400" dirty="0"/>
              <a:t>Предоставят възможности за </a:t>
            </a:r>
            <a:r>
              <a:rPr lang="bg-BG" sz="3400" b="1" dirty="0"/>
              <a:t>взаимодействие</a:t>
            </a:r>
            <a:r>
              <a:rPr lang="bg-BG" sz="3400" dirty="0"/>
              <a:t> с </a:t>
            </a:r>
            <a:r>
              <a:rPr lang="bg-BG" sz="3400" b="1" dirty="0"/>
              <a:t>потребителя</a:t>
            </a:r>
            <a:r>
              <a:rPr lang="bg-BG" sz="3400" dirty="0"/>
              <a:t> и </a:t>
            </a:r>
            <a:r>
              <a:rPr lang="bg-BG" sz="3400" b="1" dirty="0"/>
              <a:t>други устройства</a:t>
            </a:r>
          </a:p>
          <a:p>
            <a:pPr>
              <a:buClr>
                <a:schemeClr val="tx1"/>
              </a:buClr>
            </a:pPr>
            <a:r>
              <a:rPr lang="bg-BG" sz="3400" dirty="0"/>
              <a:t>Позволяват </a:t>
            </a:r>
            <a:r>
              <a:rPr lang="bg-BG" sz="3400" b="1" dirty="0"/>
              <a:t>допълнително</a:t>
            </a:r>
            <a:r>
              <a:rPr lang="bg-BG" sz="3400" dirty="0"/>
              <a:t> </a:t>
            </a:r>
            <a:r>
              <a:rPr lang="bg-BG" sz="3400" b="1" dirty="0"/>
              <a:t>съхранение на данни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21DEF43-B9F1-1FF8-0D19-88D4454F67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000" y="3771907"/>
            <a:ext cx="4500000" cy="299531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1073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47AF84-3306-EC72-5B1C-51DB707ED6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161140F-A145-4744-631A-562A9AAD0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Устройства за въвеждане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29E982-EB10-E1E4-88C8-2774F40520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r>
              <a:rPr lang="bg-BG" b="1" dirty="0"/>
              <a:t>Клавиатура</a:t>
            </a:r>
          </a:p>
          <a:p>
            <a:r>
              <a:rPr lang="bg-BG" b="1" dirty="0"/>
              <a:t>Мишка</a:t>
            </a:r>
          </a:p>
          <a:p>
            <a:r>
              <a:rPr lang="bg-BG" b="1" dirty="0"/>
              <a:t>Скенер</a:t>
            </a:r>
          </a:p>
          <a:p>
            <a:r>
              <a:rPr lang="bg-BG" b="1" dirty="0"/>
              <a:t>Микрофон</a:t>
            </a:r>
          </a:p>
          <a:p>
            <a:r>
              <a:rPr lang="bg-BG" dirty="0"/>
              <a:t>и др.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EF547F-A22E-1E78-C85D-BF3FB6C514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8" t="19865" r="5448" b="29185"/>
          <a:stretch/>
        </p:blipFill>
        <p:spPr>
          <a:xfrm>
            <a:off x="3675563" y="1331369"/>
            <a:ext cx="4840874" cy="21019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ED916C-DA73-A5F5-22EA-3120E92B64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2" t="25295" r="18068" b="30344"/>
          <a:stretch/>
        </p:blipFill>
        <p:spPr>
          <a:xfrm>
            <a:off x="5316834" y="4374000"/>
            <a:ext cx="3196188" cy="168047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773927A-C905-587D-9390-4F97AAAC997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75" t="13562" b="19413"/>
          <a:stretch/>
        </p:blipFill>
        <p:spPr>
          <a:xfrm>
            <a:off x="9021000" y="2484000"/>
            <a:ext cx="2880000" cy="2196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11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B22DFD8-A42C-22D4-8152-537D3B67E3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0C77BF7-9126-CC4A-3F09-2CBC82D32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Устройства за извеждане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7CAC0C-F9E5-D8D7-2E45-FF5180D826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r>
              <a:rPr lang="bg-BG" b="1" dirty="0"/>
              <a:t>Монитор</a:t>
            </a:r>
          </a:p>
          <a:p>
            <a:r>
              <a:rPr lang="bg-BG" b="1" dirty="0"/>
              <a:t>Принтер</a:t>
            </a:r>
          </a:p>
          <a:p>
            <a:r>
              <a:rPr lang="bg-BG" b="1" dirty="0"/>
              <a:t>Колонки</a:t>
            </a:r>
          </a:p>
          <a:p>
            <a:r>
              <a:rPr lang="bg-BG" dirty="0"/>
              <a:t>и др.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7A4057-577D-4DE2-D72C-CE0B9A63B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000" y="4125480"/>
            <a:ext cx="4010317" cy="26317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C1A2B3D-949A-702D-B074-9D51B34B0C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6000" y="2259000"/>
            <a:ext cx="5112301" cy="340287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44FBD8-85B6-8028-DA13-F145CF1116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69" t="5571" r="14959"/>
          <a:stretch/>
        </p:blipFill>
        <p:spPr>
          <a:xfrm>
            <a:off x="3305999" y="1359000"/>
            <a:ext cx="3060001" cy="2760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527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bg-BG" sz="4000" dirty="0"/>
              <a:t>Компютърна конфигурация за лична употреба 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5600" dirty="0"/>
              <a:t>Пример</a:t>
            </a:r>
            <a:endParaRPr lang="en-US" sz="5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65C796-FD35-063D-30D0-F82C4CAC7B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500" y="1403460"/>
            <a:ext cx="1935000" cy="239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999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AE79B1-57A8-A17F-EDCC-E711896063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2E752-539D-EE94-192F-84C935C648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6535598" cy="552876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Даден ни е </a:t>
            </a:r>
            <a:r>
              <a:rPr lang="bg-BG" b="1" dirty="0"/>
              <a:t>бюджет</a:t>
            </a:r>
            <a:r>
              <a:rPr lang="bg-BG" dirty="0"/>
              <a:t> </a:t>
            </a:r>
            <a:r>
              <a:rPr lang="bg-BG" b="1" dirty="0">
                <a:solidFill>
                  <a:schemeClr val="bg1"/>
                </a:solidFill>
              </a:rPr>
              <a:t>до 1000 лв.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bg-BG" dirty="0"/>
              <a:t>С помощта на сайта </a:t>
            </a:r>
            <a:r>
              <a:rPr lang="en-GB" dirty="0">
                <a:hlinkClick r:id="rId2"/>
              </a:rPr>
              <a:t>https://www.pic.bg/configurator</a:t>
            </a:r>
            <a:r>
              <a:rPr lang="bg-BG" dirty="0"/>
              <a:t>, нека създадем </a:t>
            </a:r>
            <a:r>
              <a:rPr lang="bg-BG" b="1" dirty="0"/>
              <a:t>компютърна конфигурация</a:t>
            </a:r>
            <a:r>
              <a:rPr lang="bg-BG" dirty="0"/>
              <a:t> за </a:t>
            </a:r>
            <a:r>
              <a:rPr lang="bg-BG" b="1" dirty="0"/>
              <a:t>лична употреба</a:t>
            </a:r>
          </a:p>
          <a:p>
            <a:r>
              <a:rPr lang="bg-BG" dirty="0"/>
              <a:t>Компютърът ще се използва за </a:t>
            </a:r>
            <a:r>
              <a:rPr lang="bg-BG" b="1" dirty="0">
                <a:solidFill>
                  <a:schemeClr val="bg1"/>
                </a:solidFill>
              </a:rPr>
              <a:t>ежедневни задачи </a:t>
            </a:r>
            <a:r>
              <a:rPr lang="bg-BG" dirty="0"/>
              <a:t>като </a:t>
            </a:r>
            <a:r>
              <a:rPr lang="bg-BG" b="1" dirty="0"/>
              <a:t>уеб сърфиране</a:t>
            </a:r>
            <a:r>
              <a:rPr lang="bg-BG" dirty="0"/>
              <a:t>, работа с </a:t>
            </a:r>
            <a:r>
              <a:rPr lang="bg-BG" b="1" dirty="0"/>
              <a:t>офис приложения</a:t>
            </a:r>
            <a:r>
              <a:rPr lang="bg-BG" dirty="0"/>
              <a:t> и </a:t>
            </a:r>
            <a:r>
              <a:rPr lang="bg-BG" b="1" dirty="0"/>
              <a:t>мултимедия</a:t>
            </a:r>
            <a:endParaRPr lang="en-BG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6EF7A71-EF52-36C8-F1A7-9D607550E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Избор на компоненти онлайн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F91384-CF81-A47F-52C3-A88F1B8158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702" y="1200417"/>
            <a:ext cx="4820328" cy="556321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59336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AE79B1-57A8-A17F-EDCC-E711896063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2E752-539D-EE94-192F-84C935C648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Да предлага добър </a:t>
            </a:r>
            <a:r>
              <a:rPr lang="bg-BG" b="1" dirty="0"/>
              <a:t>баланс</a:t>
            </a:r>
            <a:r>
              <a:rPr lang="bg-BG" dirty="0"/>
              <a:t> между </a:t>
            </a:r>
            <a:r>
              <a:rPr lang="bg-BG" b="1" dirty="0">
                <a:solidFill>
                  <a:schemeClr val="bg1"/>
                </a:solidFill>
              </a:rPr>
              <a:t>производителност</a:t>
            </a:r>
            <a:r>
              <a:rPr lang="bg-BG" dirty="0"/>
              <a:t> и </a:t>
            </a:r>
            <a:r>
              <a:rPr lang="bg-BG" b="1" dirty="0">
                <a:solidFill>
                  <a:schemeClr val="bg1"/>
                </a:solidFill>
              </a:rPr>
              <a:t>цена</a:t>
            </a:r>
            <a:r>
              <a:rPr lang="bg-BG" dirty="0"/>
              <a:t> за </a:t>
            </a:r>
            <a:r>
              <a:rPr lang="bg-BG" b="1" dirty="0"/>
              <a:t>базови задачи</a:t>
            </a:r>
          </a:p>
          <a:p>
            <a:r>
              <a:rPr lang="bg-BG" dirty="0"/>
              <a:t>Да е с </a:t>
            </a:r>
            <a:r>
              <a:rPr lang="bg-BG" b="1" dirty="0"/>
              <a:t>вградена видеокарта</a:t>
            </a:r>
          </a:p>
          <a:p>
            <a:r>
              <a:rPr lang="bg-BG" dirty="0"/>
              <a:t>Да е с </a:t>
            </a:r>
            <a:r>
              <a:rPr lang="bg-BG" b="1" dirty="0"/>
              <a:t>вградено охлаждане</a:t>
            </a:r>
          </a:p>
          <a:p>
            <a:r>
              <a:rPr lang="bg-BG" b="1" dirty="0"/>
              <a:t>Пример:</a:t>
            </a:r>
            <a:endParaRPr lang="en-US" b="1" dirty="0"/>
          </a:p>
          <a:p>
            <a:pPr lvl="1"/>
            <a:r>
              <a:rPr lang="en-US" dirty="0"/>
              <a:t>Intel Core i3-12100F (4-</a:t>
            </a:r>
            <a:r>
              <a:rPr lang="bg-BG" dirty="0"/>
              <a:t>ядрен</a:t>
            </a:r>
            <a:r>
              <a:rPr lang="en-US" dirty="0"/>
              <a:t>)</a:t>
            </a:r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6EF7A71-EF52-36C8-F1A7-9D607550E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Избор на процесор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C342B0-8577-6062-4847-D6224C184D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275" y="5215260"/>
            <a:ext cx="7875450" cy="129174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9185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Софтуер </a:t>
            </a:r>
            <a:r>
              <a:rPr lang="en-US" dirty="0"/>
              <a:t>+</a:t>
            </a:r>
            <a:r>
              <a:rPr lang="bg-BG" dirty="0"/>
              <a:t> Хардуер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Компютърни конфигурации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76F7D2-FF37-DF80-0B1D-1A385A3CF3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088" y="1719000"/>
            <a:ext cx="2669823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19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AE79B1-57A8-A17F-EDCC-E711896063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2E752-539D-EE94-192F-84C935C648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Да е </a:t>
            </a:r>
            <a:r>
              <a:rPr lang="bg-BG" b="1" dirty="0">
                <a:solidFill>
                  <a:schemeClr val="bg1"/>
                </a:solidFill>
              </a:rPr>
              <a:t>съвместима</a:t>
            </a:r>
            <a:r>
              <a:rPr lang="bg-BG" dirty="0"/>
              <a:t> с </a:t>
            </a:r>
            <a:r>
              <a:rPr lang="bg-BG" b="1" dirty="0"/>
              <a:t>избрания процесор</a:t>
            </a:r>
            <a:r>
              <a:rPr lang="bg-BG" dirty="0"/>
              <a:t>, да поддържа </a:t>
            </a:r>
            <a:r>
              <a:rPr lang="en-US" b="1" dirty="0">
                <a:solidFill>
                  <a:schemeClr val="bg1"/>
                </a:solidFill>
              </a:rPr>
              <a:t>DDR4 </a:t>
            </a:r>
            <a:r>
              <a:rPr lang="bg-BG" b="1" dirty="0">
                <a:solidFill>
                  <a:schemeClr val="bg1"/>
                </a:solidFill>
              </a:rPr>
              <a:t>памет</a:t>
            </a:r>
          </a:p>
          <a:p>
            <a:r>
              <a:rPr lang="bg-BG" dirty="0"/>
              <a:t>Да е на </a:t>
            </a:r>
            <a:r>
              <a:rPr lang="bg-BG" b="1" dirty="0"/>
              <a:t>достъпна цена</a:t>
            </a:r>
          </a:p>
          <a:p>
            <a:r>
              <a:rPr lang="bg-BG" b="1" dirty="0"/>
              <a:t>Пример:</a:t>
            </a:r>
            <a:endParaRPr lang="en-US" b="1" dirty="0"/>
          </a:p>
          <a:p>
            <a:pPr lvl="1"/>
            <a:r>
              <a:rPr lang="en-GB" dirty="0"/>
              <a:t>ASUS PRIME B660M-K D4</a:t>
            </a:r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6EF7A71-EF52-36C8-F1A7-9D607550E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Избор на дънна платка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7BC4A6-0012-4F1E-A08D-BD5BE47CEE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0606" y="4689000"/>
            <a:ext cx="8770788" cy="160287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83670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AE79B1-57A8-A17F-EDCC-E711896063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2E752-539D-EE94-192F-84C935C648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Да е достатъчна за </a:t>
            </a:r>
            <a:r>
              <a:rPr lang="bg-BG" b="1" dirty="0">
                <a:solidFill>
                  <a:schemeClr val="bg1"/>
                </a:solidFill>
              </a:rPr>
              <a:t>плавна работа </a:t>
            </a:r>
            <a:r>
              <a:rPr lang="bg-BG" dirty="0"/>
              <a:t>с </a:t>
            </a:r>
            <a:r>
              <a:rPr lang="bg-BG" b="1" dirty="0"/>
              <a:t>офис приложения </a:t>
            </a:r>
            <a:r>
              <a:rPr lang="bg-BG" dirty="0"/>
              <a:t>и </a:t>
            </a:r>
            <a:r>
              <a:rPr lang="bg-BG" b="1" dirty="0"/>
              <a:t>мултитаскинг</a:t>
            </a:r>
          </a:p>
          <a:p>
            <a:r>
              <a:rPr lang="bg-BG" b="1" dirty="0"/>
              <a:t>Пример:</a:t>
            </a:r>
            <a:endParaRPr lang="en-US" b="1" dirty="0"/>
          </a:p>
          <a:p>
            <a:pPr lvl="1"/>
            <a:r>
              <a:rPr lang="en-GB" dirty="0"/>
              <a:t>8GB DDR4 3200 ADATA SODIMM</a:t>
            </a:r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6EF7A71-EF52-36C8-F1A7-9D607550E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Избор на оперативна памет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A18A1E-5AB7-34F9-7CD3-4D6FED244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812" y="4323829"/>
            <a:ext cx="9638376" cy="162707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78299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AE79B1-57A8-A17F-EDCC-E711896063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2E752-539D-EE94-192F-84C935C648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Да осигурява </a:t>
            </a:r>
            <a:r>
              <a:rPr lang="bg-BG" b="1" dirty="0">
                <a:solidFill>
                  <a:schemeClr val="bg1"/>
                </a:solidFill>
              </a:rPr>
              <a:t>бързо зареждане </a:t>
            </a:r>
            <a:r>
              <a:rPr lang="bg-BG" dirty="0"/>
              <a:t>на </a:t>
            </a:r>
            <a:r>
              <a:rPr lang="bg-BG" b="1" dirty="0"/>
              <a:t>операционната система </a:t>
            </a:r>
            <a:r>
              <a:rPr lang="bg-BG" dirty="0"/>
              <a:t>и </a:t>
            </a:r>
            <a:r>
              <a:rPr lang="bg-BG" b="1" dirty="0"/>
              <a:t>програмите</a:t>
            </a:r>
          </a:p>
          <a:p>
            <a:r>
              <a:rPr lang="bg-BG" dirty="0"/>
              <a:t>Да има </a:t>
            </a:r>
            <a:r>
              <a:rPr lang="bg-BG" b="1" dirty="0">
                <a:solidFill>
                  <a:schemeClr val="bg1"/>
                </a:solidFill>
              </a:rPr>
              <a:t>достатъчно памет </a:t>
            </a:r>
            <a:r>
              <a:rPr lang="bg-BG" dirty="0"/>
              <a:t>за </a:t>
            </a:r>
            <a:r>
              <a:rPr lang="bg-BG" b="1" dirty="0"/>
              <a:t>съхранение</a:t>
            </a:r>
          </a:p>
          <a:p>
            <a:r>
              <a:rPr lang="bg-BG" b="1" dirty="0"/>
              <a:t>Пример:</a:t>
            </a:r>
            <a:endParaRPr lang="en-US" b="1" dirty="0"/>
          </a:p>
          <a:p>
            <a:pPr lvl="1"/>
            <a:r>
              <a:rPr lang="en-US" dirty="0"/>
              <a:t>1 TB Kingston NV3 M.2 2280 PCIe 4.0 NVMe SSD</a:t>
            </a:r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6EF7A71-EF52-36C8-F1A7-9D607550E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Избор на </a:t>
            </a:r>
            <a:r>
              <a:rPr lang="en-US" dirty="0"/>
              <a:t>SSD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53D655-E465-6317-4AA1-714280ED6B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93" y="4779000"/>
            <a:ext cx="10981613" cy="138888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881473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AE79B1-57A8-A17F-EDCC-E711896063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2E752-539D-EE94-192F-84C935C648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Да е </a:t>
            </a:r>
            <a:r>
              <a:rPr lang="bg-BG" b="1" dirty="0"/>
              <a:t>компактна</a:t>
            </a:r>
            <a:r>
              <a:rPr lang="bg-BG" dirty="0"/>
              <a:t> с </a:t>
            </a:r>
            <a:r>
              <a:rPr lang="bg-BG" b="1" dirty="0">
                <a:solidFill>
                  <a:schemeClr val="bg1"/>
                </a:solidFill>
              </a:rPr>
              <a:t>добра вентилация </a:t>
            </a:r>
            <a:r>
              <a:rPr lang="bg-BG" dirty="0"/>
              <a:t>и </a:t>
            </a:r>
            <a:r>
              <a:rPr lang="bg-BG" b="1" dirty="0">
                <a:solidFill>
                  <a:schemeClr val="bg1"/>
                </a:solidFill>
              </a:rPr>
              <a:t>изчистен дизайн</a:t>
            </a:r>
          </a:p>
          <a:p>
            <a:r>
              <a:rPr lang="bg-BG" dirty="0"/>
              <a:t>Да е подходяща за </a:t>
            </a:r>
            <a:r>
              <a:rPr lang="bg-BG" b="1" dirty="0"/>
              <a:t>домашна</a:t>
            </a:r>
            <a:r>
              <a:rPr lang="bg-BG" dirty="0"/>
              <a:t> или </a:t>
            </a:r>
            <a:r>
              <a:rPr lang="bg-BG" b="1" dirty="0"/>
              <a:t>офис среда</a:t>
            </a:r>
          </a:p>
          <a:p>
            <a:r>
              <a:rPr lang="bg-BG" b="1" dirty="0"/>
              <a:t>Пример:</a:t>
            </a:r>
            <a:endParaRPr lang="en-US" b="1" dirty="0"/>
          </a:p>
          <a:p>
            <a:pPr lvl="1"/>
            <a:r>
              <a:rPr lang="en-US" dirty="0"/>
              <a:t>DeepCool MATREXX 30</a:t>
            </a:r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6EF7A71-EF52-36C8-F1A7-9D607550E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Избор на кутия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80E55B-67E9-F925-A735-B8F9F255B3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99" y="4374000"/>
            <a:ext cx="10762801" cy="167384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83730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AE79B1-57A8-A17F-EDCC-E711896063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2E752-539D-EE94-192F-84C935C648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Да е </a:t>
            </a:r>
            <a:r>
              <a:rPr lang="bg-BG" b="1" dirty="0">
                <a:solidFill>
                  <a:schemeClr val="bg1"/>
                </a:solidFill>
              </a:rPr>
              <a:t>подходящо</a:t>
            </a:r>
            <a:r>
              <a:rPr lang="bg-BG" dirty="0"/>
              <a:t> за </a:t>
            </a:r>
            <a:r>
              <a:rPr lang="bg-BG" b="1" dirty="0"/>
              <a:t>конфигурацията</a:t>
            </a:r>
            <a:r>
              <a:rPr lang="bg-BG" dirty="0"/>
              <a:t>, </a:t>
            </a:r>
            <a:r>
              <a:rPr lang="bg-BG" b="1" dirty="0">
                <a:solidFill>
                  <a:schemeClr val="bg1"/>
                </a:solidFill>
              </a:rPr>
              <a:t>надеждно</a:t>
            </a:r>
            <a:r>
              <a:rPr lang="bg-BG" dirty="0"/>
              <a:t> и </a:t>
            </a:r>
            <a:r>
              <a:rPr lang="bg-BG" b="1" dirty="0">
                <a:solidFill>
                  <a:schemeClr val="bg1"/>
                </a:solidFill>
              </a:rPr>
              <a:t>тихо</a:t>
            </a:r>
          </a:p>
          <a:p>
            <a:r>
              <a:rPr lang="bg-BG" b="1" dirty="0"/>
              <a:t>Пример:</a:t>
            </a:r>
            <a:endParaRPr lang="en-US" b="1" dirty="0"/>
          </a:p>
          <a:p>
            <a:pPr lvl="1"/>
            <a:r>
              <a:rPr lang="en-US" dirty="0"/>
              <a:t>be quiet! SYSTEM POWER 10 550W</a:t>
            </a:r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6EF7A71-EF52-36C8-F1A7-9D607550E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Избор на захранване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18267E-2E6D-FF2F-0B40-C1F0C7124D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00" y="4163232"/>
            <a:ext cx="11147400" cy="148632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24291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4F2239A-4A82-61AA-001A-D68E3FD4DA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EACE59-6D7C-1B30-206E-EA5F3B39B1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 тази </a:t>
            </a:r>
            <a:r>
              <a:rPr lang="bg-BG" b="1" dirty="0"/>
              <a:t>конфигурация</a:t>
            </a:r>
            <a:r>
              <a:rPr lang="bg-BG" dirty="0"/>
              <a:t> сглобихме </a:t>
            </a:r>
            <a:r>
              <a:rPr lang="bg-BG" b="1" dirty="0"/>
              <a:t>персонален компютър </a:t>
            </a:r>
            <a:r>
              <a:rPr lang="bg-BG" dirty="0"/>
              <a:t>и се </a:t>
            </a:r>
            <a:r>
              <a:rPr lang="bg-BG" b="1" dirty="0"/>
              <a:t>вместихме в бюджета</a:t>
            </a:r>
            <a:endParaRPr lang="en-BG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1B76EBE-B76C-FB9A-873F-B57A0D5BF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Резултат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AEC134-95C0-B57B-3A26-F099958C2D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686" y="2846502"/>
            <a:ext cx="4591032" cy="283295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DFFD905-BC29-1E9C-A944-6B47D64434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7877" y="2848948"/>
            <a:ext cx="4445153" cy="284088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9" name="Arrow: Right 10">
            <a:extLst>
              <a:ext uri="{FF2B5EF4-FFF2-40B4-BE49-F238E27FC236}">
                <a16:creationId xmlns:a16="http://schemas.microsoft.com/office/drawing/2014/main" id="{BA842FC1-48D2-9570-A066-AD82584CF286}"/>
              </a:ext>
            </a:extLst>
          </p:cNvPr>
          <p:cNvSpPr/>
          <p:nvPr/>
        </p:nvSpPr>
        <p:spPr>
          <a:xfrm>
            <a:off x="5550567" y="3744116"/>
            <a:ext cx="1512461" cy="103773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 dirty="0"/>
          </a:p>
        </p:txBody>
      </p:sp>
    </p:spTree>
    <p:extLst>
      <p:ext uri="{BB962C8B-B14F-4D97-AF65-F5344CB8AC3E}">
        <p14:creationId xmlns:p14="http://schemas.microsoft.com/office/powerpoint/2010/main" val="1475453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Summary Box Group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0406" y="1360993"/>
            <a:ext cx="11562624" cy="5394328"/>
            <a:chOff x="472011" y="1508786"/>
            <a:chExt cx="3799787" cy="4865561"/>
          </a:xfrm>
        </p:grpSpPr>
        <p:sp>
          <p:nvSpPr>
            <p:cNvPr id="10" name="Rounded Rectangle Blue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11" name="Rounded Rectangle Left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/>
          </p:nvSpPr>
          <p:spPr>
            <a:xfrm>
              <a:off x="546866" y="1696737"/>
              <a:ext cx="81601" cy="4489658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2" name="Half Frame Top Right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/>
          </p:nvSpPr>
          <p:spPr>
            <a:xfrm rot="5400000">
              <a:off x="374255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7877" y="1676785"/>
            <a:ext cx="10826625" cy="4977574"/>
          </a:xfrm>
        </p:spPr>
        <p:txBody>
          <a:bodyPr>
            <a:noAutofit/>
          </a:bodyPr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marL="360363" indent="-360363" fontAlgn="base">
              <a:buClr>
                <a:schemeClr val="bg2"/>
              </a:buClr>
            </a:pPr>
            <a:r>
              <a:rPr lang="bg-BG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Компютърна конфигурация </a:t>
            </a:r>
            <a:r>
              <a:rPr lang="bg-BG" sz="1800" dirty="0"/>
              <a:t>=</a:t>
            </a:r>
            <a:r>
              <a:rPr lang="en-US" sz="1800" dirty="0"/>
              <a:t>=</a:t>
            </a:r>
            <a:r>
              <a:rPr lang="bg-BG" sz="1800" dirty="0"/>
              <a:t> съвкупността от </a:t>
            </a:r>
            <a:r>
              <a:rPr lang="bg-BG" sz="1800" b="1" dirty="0"/>
              <a:t>хардуер</a:t>
            </a:r>
            <a:r>
              <a:rPr lang="bg-BG" sz="1800" dirty="0"/>
              <a:t> и </a:t>
            </a:r>
            <a:r>
              <a:rPr lang="bg-BG" sz="1800" b="1" dirty="0"/>
              <a:t>софтуер</a:t>
            </a:r>
            <a:r>
              <a:rPr lang="bg-BG" sz="1800" dirty="0"/>
              <a:t>, съставящи </a:t>
            </a:r>
            <a:r>
              <a:rPr lang="bg-BG" sz="1800" b="1" dirty="0"/>
              <a:t>компютърната система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Дънна платка (</a:t>
            </a:r>
            <a:r>
              <a:rPr lang="en-US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Motherboard) </a:t>
            </a:r>
            <a:r>
              <a:rPr lang="en-US" sz="1800" dirty="0"/>
              <a:t>== </a:t>
            </a:r>
            <a:r>
              <a:rPr lang="bg-BG" sz="1800" b="1" dirty="0"/>
              <a:t>основната платка</a:t>
            </a:r>
            <a:r>
              <a:rPr lang="bg-BG" sz="1800" dirty="0"/>
              <a:t>, свързваща </a:t>
            </a:r>
            <a:r>
              <a:rPr lang="bg-BG" sz="1800" b="1" dirty="0"/>
              <a:t>всички останали компоненти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Процесор </a:t>
            </a:r>
            <a:r>
              <a:rPr lang="en-US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(CPU)</a:t>
            </a:r>
            <a:r>
              <a:rPr lang="en-US" sz="1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1800" dirty="0"/>
              <a:t>== </a:t>
            </a:r>
            <a:r>
              <a:rPr lang="en-US" sz="1800" b="1" dirty="0"/>
              <a:t>"</a:t>
            </a:r>
            <a:r>
              <a:rPr lang="bg-BG" sz="1800" b="1" dirty="0"/>
              <a:t>мозъкът</a:t>
            </a:r>
            <a:r>
              <a:rPr lang="en-US" sz="1800" b="1" dirty="0"/>
              <a:t>"</a:t>
            </a:r>
            <a:r>
              <a:rPr lang="bg-BG" sz="1800" b="1" dirty="0"/>
              <a:t> </a:t>
            </a:r>
            <a:r>
              <a:rPr lang="bg-BG" sz="1800" dirty="0"/>
              <a:t>на </a:t>
            </a:r>
            <a:r>
              <a:rPr lang="bg-BG" sz="1800" b="1" dirty="0"/>
              <a:t>компютъра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en-US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HDD</a:t>
            </a:r>
            <a:r>
              <a:rPr lang="en-US" sz="1800" dirty="0"/>
              <a:t> </a:t>
            </a:r>
            <a:r>
              <a:rPr lang="bg-BG" sz="1800" dirty="0"/>
              <a:t>е </a:t>
            </a:r>
            <a:r>
              <a:rPr lang="bg-BG" sz="1800" b="1" dirty="0"/>
              <a:t>механичен диск</a:t>
            </a:r>
            <a:r>
              <a:rPr lang="bg-BG" sz="1800" dirty="0"/>
              <a:t>, а </a:t>
            </a:r>
            <a:r>
              <a:rPr lang="en-US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SDD</a:t>
            </a:r>
            <a:r>
              <a:rPr lang="en-US" sz="1800" dirty="0"/>
              <a:t> </a:t>
            </a:r>
            <a:r>
              <a:rPr lang="bg-BG" sz="1800" dirty="0"/>
              <a:t>е</a:t>
            </a:r>
            <a:r>
              <a:rPr lang="en-US" sz="1800" dirty="0"/>
              <a:t> </a:t>
            </a:r>
            <a:r>
              <a:rPr lang="bg-BG" sz="1800" b="1" dirty="0"/>
              <a:t>неподвижен диск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en-US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ROM </a:t>
            </a:r>
            <a:r>
              <a:rPr lang="bg-BG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памет </a:t>
            </a:r>
            <a:r>
              <a:rPr lang="bg-BG" sz="1800" dirty="0"/>
              <a:t>=</a:t>
            </a:r>
            <a:r>
              <a:rPr lang="en-US" sz="1800" dirty="0"/>
              <a:t>= </a:t>
            </a:r>
            <a:r>
              <a:rPr lang="bg-BG" sz="1800" dirty="0"/>
              <a:t>съдържа </a:t>
            </a:r>
            <a:r>
              <a:rPr lang="bg-BG" sz="1800" b="1" dirty="0"/>
              <a:t>основните програми </a:t>
            </a:r>
            <a:r>
              <a:rPr lang="bg-BG" sz="1800" dirty="0"/>
              <a:t>на </a:t>
            </a:r>
            <a:r>
              <a:rPr lang="bg-BG" sz="1800" b="1" dirty="0"/>
              <a:t>компютъра</a:t>
            </a:r>
            <a:r>
              <a:rPr lang="en-US" sz="1800" dirty="0"/>
              <a:t>;</a:t>
            </a:r>
            <a:r>
              <a:rPr lang="bg-BG" sz="1800" dirty="0"/>
              <a:t> </a:t>
            </a:r>
            <a:r>
              <a:rPr lang="bg-BG" sz="1800" b="1" dirty="0"/>
              <a:t>не се променя</a:t>
            </a:r>
            <a:r>
              <a:rPr lang="bg-BG" sz="1800" dirty="0"/>
              <a:t>, </a:t>
            </a:r>
            <a:r>
              <a:rPr lang="bg-BG" sz="1800" b="1" dirty="0"/>
              <a:t>не се изтрива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en-US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RAM </a:t>
            </a:r>
            <a:r>
              <a:rPr lang="bg-BG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памет </a:t>
            </a:r>
            <a:r>
              <a:rPr lang="en-US" sz="1800" dirty="0"/>
              <a:t>== </a:t>
            </a:r>
            <a:r>
              <a:rPr lang="bg-BG" sz="1800" dirty="0"/>
              <a:t>съдържа </a:t>
            </a:r>
            <a:r>
              <a:rPr lang="bg-BG" sz="1800" b="1" dirty="0"/>
              <a:t>програмите</a:t>
            </a:r>
            <a:r>
              <a:rPr lang="bg-BG" sz="1800" dirty="0"/>
              <a:t>, с които </a:t>
            </a:r>
            <a:r>
              <a:rPr lang="bg-BG" sz="1800" b="1" dirty="0"/>
              <a:t>компютърът</a:t>
            </a:r>
            <a:r>
              <a:rPr lang="bg-BG" sz="1800" dirty="0"/>
              <a:t> </a:t>
            </a:r>
            <a:r>
              <a:rPr lang="bg-BG" sz="1800" b="1" dirty="0"/>
              <a:t>работи в момента</a:t>
            </a:r>
            <a:r>
              <a:rPr lang="en-US" sz="1800" dirty="0"/>
              <a:t>; </a:t>
            </a:r>
            <a:r>
              <a:rPr lang="bg-BG" sz="1800" b="1" dirty="0"/>
              <a:t>променя се</a:t>
            </a:r>
            <a:r>
              <a:rPr lang="bg-BG" sz="1800" dirty="0"/>
              <a:t>, </a:t>
            </a:r>
            <a:r>
              <a:rPr lang="bg-BG" sz="1800" b="1" dirty="0"/>
              <a:t>изтрива се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Видеокарта </a:t>
            </a:r>
            <a:r>
              <a:rPr lang="en-US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(GPU) </a:t>
            </a:r>
            <a:r>
              <a:rPr lang="en-US" sz="1800" dirty="0"/>
              <a:t>== </a:t>
            </a:r>
            <a:r>
              <a:rPr lang="bg-BG" sz="1800" dirty="0"/>
              <a:t>обработва </a:t>
            </a:r>
            <a:r>
              <a:rPr lang="bg-BG" sz="1800" b="1" dirty="0"/>
              <a:t>изображения</a:t>
            </a:r>
            <a:r>
              <a:rPr lang="bg-BG" sz="1800" dirty="0"/>
              <a:t> и </a:t>
            </a:r>
            <a:r>
              <a:rPr lang="bg-BG" sz="1800" b="1" dirty="0"/>
              <a:t>видео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Мрежова карта </a:t>
            </a:r>
            <a:r>
              <a:rPr lang="en-US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(NIC) </a:t>
            </a:r>
            <a:r>
              <a:rPr lang="en-US" sz="1800" dirty="0"/>
              <a:t>== </a:t>
            </a:r>
            <a:r>
              <a:rPr lang="bg-BG" sz="1800" dirty="0"/>
              <a:t>позволява </a:t>
            </a:r>
            <a:r>
              <a:rPr lang="bg-BG" sz="1800" b="1" dirty="0"/>
              <a:t>свързването</a:t>
            </a:r>
            <a:r>
              <a:rPr lang="bg-BG" sz="1800" dirty="0"/>
              <a:t> с </a:t>
            </a:r>
            <a:r>
              <a:rPr lang="bg-BG" sz="1800" b="1" dirty="0"/>
              <a:t>интернет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Звукова карта </a:t>
            </a:r>
            <a:r>
              <a:rPr lang="en-US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(Sound Card) </a:t>
            </a:r>
            <a:r>
              <a:rPr lang="en-US" sz="1800" dirty="0"/>
              <a:t>== </a:t>
            </a:r>
            <a:r>
              <a:rPr lang="bg-BG" sz="1800" dirty="0"/>
              <a:t>обработва </a:t>
            </a:r>
            <a:r>
              <a:rPr lang="bg-BG" sz="1800" b="1" dirty="0"/>
              <a:t>аудио сигнали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Входни периферни устройства </a:t>
            </a:r>
            <a:r>
              <a:rPr lang="en-GB" sz="1800" b="1" dirty="0"/>
              <a:t>–</a:t>
            </a:r>
            <a:r>
              <a:rPr lang="bg-BG" sz="1800" dirty="0"/>
              <a:t> </a:t>
            </a:r>
            <a:r>
              <a:rPr lang="bg-BG" sz="1800" b="1" dirty="0"/>
              <a:t>клавиатура</a:t>
            </a:r>
            <a:r>
              <a:rPr lang="bg-BG" sz="1800" dirty="0"/>
              <a:t>, </a:t>
            </a:r>
            <a:r>
              <a:rPr lang="bg-BG" sz="1800" b="1" dirty="0"/>
              <a:t>мишка</a:t>
            </a:r>
            <a:r>
              <a:rPr lang="bg-BG" sz="1800" dirty="0"/>
              <a:t>, </a:t>
            </a:r>
            <a:r>
              <a:rPr lang="bg-BG" sz="1800" b="1" dirty="0"/>
              <a:t>скенер</a:t>
            </a:r>
            <a:r>
              <a:rPr lang="bg-BG" sz="1800" dirty="0"/>
              <a:t>, </a:t>
            </a:r>
            <a:r>
              <a:rPr lang="bg-BG" sz="1800" b="1" dirty="0"/>
              <a:t>микрофон</a:t>
            </a:r>
            <a:r>
              <a:rPr lang="bg-BG" sz="1800" dirty="0"/>
              <a:t> и др.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Изходни периферни устройства </a:t>
            </a:r>
            <a:r>
              <a:rPr lang="en-GB" sz="1800" b="1" dirty="0"/>
              <a:t>–</a:t>
            </a:r>
            <a:r>
              <a:rPr lang="bg-BG" sz="1800" dirty="0"/>
              <a:t> </a:t>
            </a:r>
            <a:r>
              <a:rPr lang="bg-BG" sz="1800" b="1" dirty="0"/>
              <a:t>монитор</a:t>
            </a:r>
            <a:r>
              <a:rPr lang="bg-BG" sz="1800" dirty="0"/>
              <a:t>, </a:t>
            </a:r>
            <a:r>
              <a:rPr lang="bg-BG" sz="1800" b="1" dirty="0"/>
              <a:t>принтер</a:t>
            </a:r>
            <a:r>
              <a:rPr lang="bg-BG" sz="1800" dirty="0"/>
              <a:t>, </a:t>
            </a:r>
            <a:r>
              <a:rPr lang="bg-BG" sz="1800" b="1" dirty="0"/>
              <a:t>колонки</a:t>
            </a:r>
            <a:r>
              <a:rPr lang="bg-BG" sz="1800" dirty="0"/>
              <a:t> и др.</a:t>
            </a: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E369AAE7-BDDC-FE11-A61E-E20F7F6632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04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639B59-514B-DA93-AA68-21090FAF78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01FB776-9E1B-7347-6CEE-8FC58F0ED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Компютърни конфигурации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647CDB-E41C-3017-5AC7-46AB2B5E27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200" dirty="0"/>
              <a:t>Комбинация от </a:t>
            </a:r>
            <a:r>
              <a:rPr lang="bg-BG" sz="3200" b="1" dirty="0">
                <a:solidFill>
                  <a:schemeClr val="bg1"/>
                </a:solidFill>
              </a:rPr>
              <a:t>хардуерни</a:t>
            </a:r>
            <a:r>
              <a:rPr lang="bg-BG" sz="3200" dirty="0"/>
              <a:t> и </a:t>
            </a:r>
            <a:r>
              <a:rPr lang="bg-BG" sz="3200" b="1" dirty="0">
                <a:solidFill>
                  <a:schemeClr val="bg1"/>
                </a:solidFill>
              </a:rPr>
              <a:t>софтуерни</a:t>
            </a:r>
            <a:r>
              <a:rPr lang="bg-BG" sz="3200" dirty="0"/>
              <a:t> </a:t>
            </a:r>
            <a:r>
              <a:rPr lang="bg-BG" sz="3200" b="1" dirty="0"/>
              <a:t>компоненти</a:t>
            </a:r>
            <a:r>
              <a:rPr lang="bg-BG" sz="3200" dirty="0"/>
              <a:t>, които заедно съставят </a:t>
            </a:r>
            <a:r>
              <a:rPr lang="bg-BG" sz="3200" b="1" dirty="0"/>
              <a:t>компютърна система</a:t>
            </a:r>
            <a:endParaRPr lang="en-US" sz="3200" b="1" dirty="0"/>
          </a:p>
          <a:p>
            <a:r>
              <a:rPr lang="bg-BG" sz="3200" dirty="0"/>
              <a:t>Определят </a:t>
            </a:r>
            <a:r>
              <a:rPr lang="bg-BG" sz="3200" b="1" dirty="0"/>
              <a:t>производителността</a:t>
            </a:r>
            <a:r>
              <a:rPr lang="bg-BG" sz="3200" dirty="0"/>
              <a:t>, </a:t>
            </a:r>
            <a:r>
              <a:rPr lang="bg-BG" sz="3200" b="1" dirty="0"/>
              <a:t>ефективността</a:t>
            </a:r>
            <a:r>
              <a:rPr lang="bg-BG" sz="3200" dirty="0"/>
              <a:t> и </a:t>
            </a:r>
            <a:r>
              <a:rPr lang="bg-BG" sz="3200" b="1" dirty="0"/>
              <a:t>предназначението</a:t>
            </a:r>
            <a:r>
              <a:rPr lang="bg-BG" sz="3200" dirty="0"/>
              <a:t> на компютъра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6EFE1B-8A57-A620-AC09-BF7EE3D840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854" y="3469790"/>
            <a:ext cx="4890292" cy="325510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46357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E5E014-959D-D97A-A213-B0BE45B7A7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4B6D6F7-483B-C99E-3C38-722A038CA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Компютърна система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D663D2-8602-B573-F1CD-B8C15F2D3A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325713"/>
            <a:ext cx="7772400" cy="5128533"/>
          </a:xfrm>
          <a:prstGeom prst="rect">
            <a:avLst/>
          </a:prstGeom>
        </p:spPr>
      </p:pic>
      <p:sp>
        <p:nvSpPr>
          <p:cNvPr id="7" name="AutoShape 7">
            <a:extLst>
              <a:ext uri="{FF2B5EF4-FFF2-40B4-BE49-F238E27FC236}">
                <a16:creationId xmlns:a16="http://schemas.microsoft.com/office/drawing/2014/main" id="{FF161FE2-CF8E-3345-E154-088E97525E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35841" y="3430291"/>
            <a:ext cx="2986015" cy="919374"/>
          </a:xfrm>
          <a:prstGeom prst="wedgeRoundRectCallout">
            <a:avLst>
              <a:gd name="adj1" fmla="val -62683"/>
              <a:gd name="adj2" fmla="val -2293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bg-BG" sz="2400" b="1" noProof="1">
                <a:solidFill>
                  <a:schemeClr val="bg2"/>
                </a:solidFill>
              </a:rPr>
              <a:t>Компютърна периферия</a:t>
            </a:r>
            <a:endParaRPr lang="en-US" sz="2400" b="1" noProof="1">
              <a:solidFill>
                <a:schemeClr val="bg2"/>
              </a:solidFill>
            </a:endParaRPr>
          </a:p>
        </p:txBody>
      </p:sp>
      <p:sp>
        <p:nvSpPr>
          <p:cNvPr id="8" name="AutoShape 7">
            <a:extLst>
              <a:ext uri="{FF2B5EF4-FFF2-40B4-BE49-F238E27FC236}">
                <a16:creationId xmlns:a16="http://schemas.microsoft.com/office/drawing/2014/main" id="{5B35B1BC-B60D-401C-5F76-DD5C7C5031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6000" y="1471348"/>
            <a:ext cx="2475186" cy="510751"/>
          </a:xfrm>
          <a:prstGeom prst="wedgeRoundRectCallout">
            <a:avLst>
              <a:gd name="adj1" fmla="val 77912"/>
              <a:gd name="adj2" fmla="val 3851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bg-BG" sz="2400" b="1" noProof="1">
                <a:solidFill>
                  <a:schemeClr val="bg2"/>
                </a:solidFill>
              </a:rPr>
              <a:t>Дънна платка</a:t>
            </a:r>
            <a:endParaRPr lang="en-US" sz="2400" b="1" noProof="1">
              <a:solidFill>
                <a:schemeClr val="bg2"/>
              </a:solidFill>
            </a:endParaRP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2F74784B-095C-D44B-95DF-AF8851F7C8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294" y="2533414"/>
            <a:ext cx="2475186" cy="510751"/>
          </a:xfrm>
          <a:prstGeom prst="wedgeRoundRectCallout">
            <a:avLst>
              <a:gd name="adj1" fmla="val 61336"/>
              <a:gd name="adj2" fmla="val 2933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bg-BG" sz="2400" b="1" noProof="1">
                <a:solidFill>
                  <a:schemeClr val="bg2"/>
                </a:solidFill>
              </a:rPr>
              <a:t>Процесор</a:t>
            </a:r>
            <a:endParaRPr lang="en-US" sz="2400" b="1" noProof="1">
              <a:solidFill>
                <a:schemeClr val="bg2"/>
              </a:solidFill>
            </a:endParaRPr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EBC40414-8944-4CB4-82CD-E83ED7F664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00" y="3634603"/>
            <a:ext cx="1866000" cy="510751"/>
          </a:xfrm>
          <a:prstGeom prst="wedgeRoundRectCallout">
            <a:avLst>
              <a:gd name="adj1" fmla="val 62573"/>
              <a:gd name="adj2" fmla="val 2474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2400" b="1" noProof="1">
                <a:solidFill>
                  <a:schemeClr val="bg2"/>
                </a:solidFill>
              </a:rPr>
              <a:t>RAM </a:t>
            </a:r>
            <a:r>
              <a:rPr lang="bg-BG" sz="2400" b="1" noProof="1">
                <a:solidFill>
                  <a:schemeClr val="bg2"/>
                </a:solidFill>
              </a:rPr>
              <a:t>памет</a:t>
            </a:r>
            <a:endParaRPr lang="en-US" sz="2400" b="1" noProof="1">
              <a:solidFill>
                <a:schemeClr val="bg2"/>
              </a:solidFill>
            </a:endParaRPr>
          </a:p>
        </p:txBody>
      </p:sp>
      <p:sp>
        <p:nvSpPr>
          <p:cNvPr id="11" name="AutoShape 7">
            <a:extLst>
              <a:ext uri="{FF2B5EF4-FFF2-40B4-BE49-F238E27FC236}">
                <a16:creationId xmlns:a16="http://schemas.microsoft.com/office/drawing/2014/main" id="{9698C159-ED87-8B79-F217-EAC87BC0DF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540" y="4674933"/>
            <a:ext cx="2475186" cy="510751"/>
          </a:xfrm>
          <a:prstGeom prst="wedgeRoundRectCallout">
            <a:avLst>
              <a:gd name="adj1" fmla="val 68440"/>
              <a:gd name="adj2" fmla="val 2245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bg-BG" sz="2400" b="1" noProof="1">
                <a:solidFill>
                  <a:schemeClr val="bg2"/>
                </a:solidFill>
              </a:rPr>
              <a:t>Твърд диск</a:t>
            </a:r>
            <a:endParaRPr lang="en-US" sz="2400" b="1" noProof="1">
              <a:solidFill>
                <a:schemeClr val="bg2"/>
              </a:solidFill>
            </a:endParaRPr>
          </a:p>
        </p:txBody>
      </p:sp>
      <p:sp>
        <p:nvSpPr>
          <p:cNvPr id="12" name="AutoShape 7">
            <a:extLst>
              <a:ext uri="{FF2B5EF4-FFF2-40B4-BE49-F238E27FC236}">
                <a16:creationId xmlns:a16="http://schemas.microsoft.com/office/drawing/2014/main" id="{060B1541-9637-185E-3574-5B1241455F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406" y="5401908"/>
            <a:ext cx="3339706" cy="1327996"/>
          </a:xfrm>
          <a:prstGeom prst="wedgeRoundRectCallout">
            <a:avLst>
              <a:gd name="adj1" fmla="val 92928"/>
              <a:gd name="adj2" fmla="val 197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bg-BG" sz="2400" b="1" noProof="1">
                <a:solidFill>
                  <a:schemeClr val="bg2"/>
                </a:solidFill>
              </a:rPr>
              <a:t>Разширителни карти </a:t>
            </a:r>
            <a:r>
              <a:rPr lang="en-US" sz="2400" b="1" noProof="1">
                <a:solidFill>
                  <a:schemeClr val="bg2"/>
                </a:solidFill>
              </a:rPr>
              <a:t>(</a:t>
            </a:r>
            <a:r>
              <a:rPr lang="bg-BG" sz="2400" b="1" noProof="1">
                <a:solidFill>
                  <a:schemeClr val="bg2"/>
                </a:solidFill>
              </a:rPr>
              <a:t>видео, мрежова, звукова</a:t>
            </a:r>
            <a:r>
              <a:rPr lang="en-US" sz="2400" b="1" noProof="1">
                <a:solidFill>
                  <a:schemeClr val="bg2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40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3200" dirty="0"/>
              <a:t>Ключовите елементи, осигуряващи работата на компютъра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5600" dirty="0"/>
              <a:t>Основни хардуерни компоненти</a:t>
            </a:r>
            <a:endParaRPr lang="en-US" sz="5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B6D88D-F675-54F8-1CB2-792A75D64E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46821" y="1674000"/>
            <a:ext cx="2898357" cy="2223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21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4D6529-8E16-5D6D-3D6B-2E7B69A896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92230AE-7EBD-973D-2C88-89DD662CF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Дънна платка </a:t>
            </a:r>
            <a:r>
              <a:rPr lang="en-US" dirty="0"/>
              <a:t>(Motherboard) (1)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BB9564-68A4-AB33-4AD1-7B6EE58E8B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5956959" cy="5528766"/>
          </a:xfrm>
        </p:spPr>
        <p:txBody>
          <a:bodyPr>
            <a:normAutofit/>
          </a:bodyPr>
          <a:lstStyle/>
          <a:p>
            <a:r>
              <a:rPr lang="bg-BG" sz="3200" b="1" dirty="0">
                <a:solidFill>
                  <a:schemeClr val="bg1"/>
                </a:solidFill>
              </a:rPr>
              <a:t>Основната платка </a:t>
            </a:r>
            <a:r>
              <a:rPr lang="bg-BG" sz="3200" dirty="0"/>
              <a:t>в компютъра, върху която се </a:t>
            </a:r>
            <a:r>
              <a:rPr lang="bg-BG" sz="3200" b="1" dirty="0"/>
              <a:t>свързват</a:t>
            </a:r>
            <a:r>
              <a:rPr lang="bg-BG" sz="3200" dirty="0"/>
              <a:t> всички </a:t>
            </a:r>
            <a:r>
              <a:rPr lang="bg-BG" sz="3200" b="1" dirty="0"/>
              <a:t>други компоненти</a:t>
            </a:r>
          </a:p>
          <a:p>
            <a:r>
              <a:rPr lang="bg-BG" sz="3200" dirty="0"/>
              <a:t>Съдържа </a:t>
            </a:r>
            <a:r>
              <a:rPr lang="bg-BG" sz="3200" b="1" dirty="0">
                <a:solidFill>
                  <a:schemeClr val="bg1"/>
                </a:solidFill>
              </a:rPr>
              <a:t>слотове</a:t>
            </a:r>
            <a:r>
              <a:rPr lang="bg-BG" sz="3200" dirty="0"/>
              <a:t> за </a:t>
            </a:r>
            <a:r>
              <a:rPr lang="bg-BG" sz="3200" b="1" dirty="0"/>
              <a:t>процесор</a:t>
            </a:r>
            <a:r>
              <a:rPr lang="bg-BG" sz="3200" dirty="0"/>
              <a:t>, </a:t>
            </a:r>
            <a:r>
              <a:rPr lang="bg-BG" sz="3200" b="1" dirty="0"/>
              <a:t>памет</a:t>
            </a:r>
            <a:r>
              <a:rPr lang="bg-BG" sz="3200" dirty="0"/>
              <a:t>, </a:t>
            </a:r>
            <a:r>
              <a:rPr lang="bg-BG" sz="3200" b="1" dirty="0"/>
              <a:t>видеокарта</a:t>
            </a:r>
            <a:r>
              <a:rPr lang="bg-BG" sz="3200" dirty="0"/>
              <a:t> и други </a:t>
            </a:r>
            <a:r>
              <a:rPr lang="bg-BG" sz="3200" b="1" dirty="0"/>
              <a:t>периферни устройства</a:t>
            </a:r>
          </a:p>
          <a:p>
            <a:r>
              <a:rPr lang="bg-BG" sz="3200" dirty="0"/>
              <a:t>Осигурява </a:t>
            </a:r>
            <a:r>
              <a:rPr lang="bg-BG" sz="3200" b="1" dirty="0">
                <a:solidFill>
                  <a:schemeClr val="bg1"/>
                </a:solidFill>
              </a:rPr>
              <a:t>комуникацията</a:t>
            </a:r>
            <a:r>
              <a:rPr lang="bg-BG" sz="3200" dirty="0"/>
              <a:t> между </a:t>
            </a:r>
            <a:r>
              <a:rPr lang="bg-BG" sz="3200" b="1" dirty="0"/>
              <a:t>компонентите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A7AAD3-0291-27A0-847E-6EB577F944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4639" y="1977958"/>
            <a:ext cx="5956959" cy="39651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64473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DB211BD-AD35-2E5C-A58C-56AEF2449F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202BD04-BFF4-30E5-6ABA-8FCAE0AA0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компоненти на дънната платка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EA0640-F716-5694-E68C-30E7870162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6400598" cy="5528766"/>
          </a:xfrm>
        </p:spPr>
        <p:txBody>
          <a:bodyPr>
            <a:normAutofit fontScale="92500" lnSpcReduction="20000"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Чипсет</a:t>
            </a:r>
            <a:r>
              <a:rPr lang="bg-BG" b="1" dirty="0"/>
              <a:t> </a:t>
            </a:r>
            <a:r>
              <a:rPr lang="en-US" b="1" dirty="0"/>
              <a:t>(Chipset)</a:t>
            </a:r>
          </a:p>
          <a:p>
            <a:pPr lvl="1"/>
            <a:r>
              <a:rPr lang="bg-BG" dirty="0"/>
              <a:t>Набор от </a:t>
            </a:r>
            <a:r>
              <a:rPr lang="bg-BG" b="1" dirty="0"/>
              <a:t>интегрални схеми</a:t>
            </a:r>
            <a:r>
              <a:rPr lang="bg-BG" dirty="0"/>
              <a:t>, които </a:t>
            </a:r>
            <a:r>
              <a:rPr lang="bg-BG" b="1" dirty="0">
                <a:solidFill>
                  <a:schemeClr val="bg1"/>
                </a:solidFill>
              </a:rPr>
              <a:t>управляват комуникацията</a:t>
            </a:r>
            <a:r>
              <a:rPr lang="bg-BG" dirty="0"/>
              <a:t> между </a:t>
            </a:r>
            <a:r>
              <a:rPr lang="bg-BG" b="1" dirty="0"/>
              <a:t>процесора</a:t>
            </a:r>
            <a:r>
              <a:rPr lang="bg-BG" dirty="0"/>
              <a:t>, </a:t>
            </a:r>
            <a:r>
              <a:rPr lang="bg-BG" b="1" dirty="0"/>
              <a:t>паметта</a:t>
            </a:r>
            <a:r>
              <a:rPr lang="bg-BG" dirty="0"/>
              <a:t>, </a:t>
            </a:r>
            <a:r>
              <a:rPr lang="bg-BG" b="1" dirty="0"/>
              <a:t>устройствата</a:t>
            </a:r>
            <a:r>
              <a:rPr lang="bg-BG" dirty="0"/>
              <a:t> за </a:t>
            </a:r>
            <a:r>
              <a:rPr lang="bg-BG" b="1" dirty="0"/>
              <a:t>съхранение</a:t>
            </a:r>
            <a:r>
              <a:rPr lang="bg-BG" dirty="0"/>
              <a:t> и други </a:t>
            </a:r>
            <a:r>
              <a:rPr lang="bg-BG" b="1" dirty="0"/>
              <a:t>периферни устройства</a:t>
            </a:r>
          </a:p>
          <a:p>
            <a:r>
              <a:rPr lang="bg-BG" b="1" dirty="0">
                <a:solidFill>
                  <a:schemeClr val="bg1"/>
                </a:solidFill>
              </a:rPr>
              <a:t>Компютърни шини </a:t>
            </a:r>
            <a:r>
              <a:rPr lang="bg-BG" b="1" dirty="0"/>
              <a:t>(</a:t>
            </a:r>
            <a:r>
              <a:rPr lang="en-US" b="1" dirty="0"/>
              <a:t>Buses)</a:t>
            </a:r>
          </a:p>
          <a:p>
            <a:pPr lvl="1"/>
            <a:r>
              <a:rPr lang="bg-BG" b="1" dirty="0"/>
              <a:t>Комуникационни пътища</a:t>
            </a:r>
            <a:r>
              <a:rPr lang="bg-BG" dirty="0"/>
              <a:t>, по които </a:t>
            </a:r>
            <a:r>
              <a:rPr lang="bg-BG" b="1" dirty="0"/>
              <a:t>данните</a:t>
            </a:r>
            <a:r>
              <a:rPr lang="bg-BG" dirty="0"/>
              <a:t> се </a:t>
            </a:r>
            <a:r>
              <a:rPr lang="bg-BG" b="1" dirty="0">
                <a:solidFill>
                  <a:schemeClr val="bg1"/>
                </a:solidFill>
              </a:rPr>
              <a:t>прехвърлят</a:t>
            </a:r>
            <a:r>
              <a:rPr lang="bg-BG" dirty="0"/>
              <a:t> между различните </a:t>
            </a:r>
            <a:r>
              <a:rPr lang="bg-BG" b="1" dirty="0"/>
              <a:t>компоненти</a:t>
            </a:r>
            <a:r>
              <a:rPr lang="bg-BG" dirty="0"/>
              <a:t> на </a:t>
            </a:r>
            <a:r>
              <a:rPr lang="bg-BG" b="1" dirty="0"/>
              <a:t>дънната платка</a:t>
            </a:r>
            <a:r>
              <a:rPr lang="en-US" b="1" dirty="0"/>
              <a:t> </a:t>
            </a:r>
            <a:endParaRPr lang="bg-BG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9FB27F-F6B2-B607-70C1-96B5FEFAAF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53" t="10702" r="13594"/>
          <a:stretch/>
        </p:blipFill>
        <p:spPr>
          <a:xfrm>
            <a:off x="6318092" y="1944000"/>
            <a:ext cx="5683506" cy="382408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81480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78D720-8EB2-D3D6-27AF-2A9429554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92571-9662-D33A-C7E9-C32FDDFC9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b="1" dirty="0"/>
              <a:t>"</a:t>
            </a:r>
            <a:r>
              <a:rPr lang="bg-BG" sz="3200" b="1" dirty="0">
                <a:solidFill>
                  <a:schemeClr val="bg1"/>
                </a:solidFill>
              </a:rPr>
              <a:t>Мозъкът</a:t>
            </a:r>
            <a:r>
              <a:rPr lang="en-US" sz="3200" b="1" dirty="0"/>
              <a:t>"</a:t>
            </a:r>
            <a:r>
              <a:rPr lang="bg-BG" sz="3200" dirty="0"/>
              <a:t> на компютъра</a:t>
            </a:r>
          </a:p>
          <a:p>
            <a:r>
              <a:rPr lang="bg-BG" sz="3200" dirty="0"/>
              <a:t>Изпълнява </a:t>
            </a:r>
            <a:r>
              <a:rPr lang="bg-BG" sz="3200" b="1" dirty="0"/>
              <a:t>функции</a:t>
            </a:r>
            <a:r>
              <a:rPr lang="bg-BG" sz="3200" dirty="0"/>
              <a:t> и обработва </a:t>
            </a:r>
            <a:r>
              <a:rPr lang="bg-BG" sz="3200" b="1" dirty="0"/>
              <a:t>данни</a:t>
            </a:r>
          </a:p>
          <a:p>
            <a:r>
              <a:rPr lang="bg-BG" sz="3200" dirty="0"/>
              <a:t>Може да има различен </a:t>
            </a:r>
            <a:r>
              <a:rPr lang="bg-BG" sz="3200" b="1" dirty="0">
                <a:solidFill>
                  <a:schemeClr val="bg1"/>
                </a:solidFill>
              </a:rPr>
              <a:t>брой ядра</a:t>
            </a:r>
            <a:r>
              <a:rPr lang="bg-BG" sz="3200" b="1" dirty="0"/>
              <a:t> </a:t>
            </a:r>
            <a:r>
              <a:rPr lang="bg-BG" sz="3200" dirty="0"/>
              <a:t>и </a:t>
            </a:r>
            <a:r>
              <a:rPr lang="bg-BG" sz="3200" b="1" dirty="0">
                <a:solidFill>
                  <a:schemeClr val="bg1"/>
                </a:solidFill>
              </a:rPr>
              <a:t>нишки</a:t>
            </a:r>
            <a:r>
              <a:rPr lang="bg-BG" sz="3200" dirty="0"/>
              <a:t>, които определят </a:t>
            </a:r>
            <a:r>
              <a:rPr lang="bg-BG" sz="3200" b="1" dirty="0"/>
              <a:t>колко задачи</a:t>
            </a:r>
            <a:r>
              <a:rPr lang="bg-BG" sz="3200" dirty="0"/>
              <a:t> могат да се изпълняват </a:t>
            </a:r>
            <a:r>
              <a:rPr lang="bg-BG" sz="3200" b="1" dirty="0"/>
              <a:t>едновременно</a:t>
            </a:r>
            <a:endParaRPr lang="en-US" sz="32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EAF6F0-738B-9AF0-C76E-EE41BF297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Процесор </a:t>
            </a:r>
            <a:r>
              <a:rPr lang="en-US" dirty="0"/>
              <a:t>(CPU </a:t>
            </a:r>
            <a:r>
              <a:rPr lang="en-GB" sz="4000" dirty="0"/>
              <a:t>–</a:t>
            </a:r>
            <a:r>
              <a:rPr lang="en-US" dirty="0"/>
              <a:t> Central Processing Unit)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10F33C-0AD6-1417-82EC-4BF3485C7C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6000" y="3609766"/>
            <a:ext cx="4680000" cy="311512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80597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28194</TotalTime>
  <Words>1593</Words>
  <Application>Microsoft Macintosh PowerPoint</Application>
  <PresentationFormat>Widescreen</PresentationFormat>
  <Paragraphs>245</Paragraphs>
  <Slides>38</Slides>
  <Notes>11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Consolas</vt:lpstr>
      <vt:lpstr>Wingdings</vt:lpstr>
      <vt:lpstr>SoftUni</vt:lpstr>
      <vt:lpstr>Компютърни конфигурации</vt:lpstr>
      <vt:lpstr>Съдържание</vt:lpstr>
      <vt:lpstr>Компютърни конфигурации</vt:lpstr>
      <vt:lpstr>Компютърни конфигурации</vt:lpstr>
      <vt:lpstr>Компютърна система</vt:lpstr>
      <vt:lpstr>Основни хардуерни компоненти</vt:lpstr>
      <vt:lpstr>Дънна платка (Motherboard) (1)</vt:lpstr>
      <vt:lpstr>Основни компоненти на дънната платка</vt:lpstr>
      <vt:lpstr>Процесор (CPU – Central Processing Unit)</vt:lpstr>
      <vt:lpstr>Основни компоненти на процесора (1)</vt:lpstr>
      <vt:lpstr>Основни компоненти на процесора (2)</vt:lpstr>
      <vt:lpstr>Характеристики на процесора (1)</vt:lpstr>
      <vt:lpstr>Характеристики на процесора (2)</vt:lpstr>
      <vt:lpstr>Характеристики на процесора (3)</vt:lpstr>
      <vt:lpstr>Памет (1)</vt:lpstr>
      <vt:lpstr>Памет (2)</vt:lpstr>
      <vt:lpstr>Памет (3)</vt:lpstr>
      <vt:lpstr>Памет (3)</vt:lpstr>
      <vt:lpstr>Памет (4)</vt:lpstr>
      <vt:lpstr>Видеокарта (GPU – Graphics Processing Unit)</vt:lpstr>
      <vt:lpstr>Мрежова карта (NIC – Network Interface Controller)</vt:lpstr>
      <vt:lpstr>Звукова карта (Sound Card)</vt:lpstr>
      <vt:lpstr>Периферни устройства</vt:lpstr>
      <vt:lpstr>Периферни устройства</vt:lpstr>
      <vt:lpstr>Устройства за въвеждане</vt:lpstr>
      <vt:lpstr>Устройства за извеждане</vt:lpstr>
      <vt:lpstr>Пример</vt:lpstr>
      <vt:lpstr>Избор на компоненти онлайн</vt:lpstr>
      <vt:lpstr>Избор на процесор</vt:lpstr>
      <vt:lpstr>Избор на дънна платка</vt:lpstr>
      <vt:lpstr>Избор на оперативна памет</vt:lpstr>
      <vt:lpstr>Избор на SSD</vt:lpstr>
      <vt:lpstr>Избор на кутия</vt:lpstr>
      <vt:lpstr>Избор на захранване</vt:lpstr>
      <vt:lpstr>Резултат</vt:lpstr>
      <vt:lpstr>Обобщение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Анализ на риска</dc:title>
  <dc:subject>Модул 4: Информационни технологии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Mirela Damyanova</cp:lastModifiedBy>
  <cp:revision>271</cp:revision>
  <dcterms:created xsi:type="dcterms:W3CDTF">2018-05-23T13:08:44Z</dcterms:created>
  <dcterms:modified xsi:type="dcterms:W3CDTF">2025-03-30T09:25:35Z</dcterms:modified>
  <cp:category/>
</cp:coreProperties>
</file>

<file path=docProps/thumbnail.jpeg>
</file>